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93" r:id="rId2"/>
    <p:sldId id="265" r:id="rId3"/>
    <p:sldId id="290" r:id="rId4"/>
    <p:sldId id="287" r:id="rId5"/>
    <p:sldId id="288" r:id="rId6"/>
    <p:sldId id="291" r:id="rId7"/>
    <p:sldId id="28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8" r:id="rId18"/>
    <p:sldId id="292" r:id="rId19"/>
    <p:sldId id="280" r:id="rId20"/>
    <p:sldId id="282" r:id="rId21"/>
    <p:sldId id="279" r:id="rId22"/>
  </p:sldIdLst>
  <p:sldSz cx="20104100" cy="11309350"/>
  <p:notesSz cx="20104100" cy="11309350"/>
  <p:embeddedFontLs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ExtraBold" panose="020F0502020204030204" pitchFamily="34" charset="0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75" userDrawn="1">
          <p15:clr>
            <a:srgbClr val="A4A3A4"/>
          </p15:clr>
        </p15:guide>
        <p15:guide id="2" pos="11843" userDrawn="1">
          <p15:clr>
            <a:srgbClr val="A4A3A4"/>
          </p15:clr>
        </p15:guide>
        <p15:guide id="3" orient="horz" pos="6515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ZgFVo+GjjzjPfLlr6koTojEi0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2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54" d="100"/>
          <a:sy n="54" d="100"/>
        </p:scale>
        <p:origin x="304" y="808"/>
      </p:cViewPr>
      <p:guideLst>
        <p:guide orient="horz" pos="1475"/>
        <p:guide pos="11843"/>
        <p:guide orient="horz" pos="65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1387138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HU" sz="1200"/>
              <a:t>‹#›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:notes"/>
          <p:cNvSpPr txBox="1">
            <a:spLocks noGrp="1"/>
          </p:cNvSpPr>
          <p:nvPr>
            <p:ph type="sldNum" idx="12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H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064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4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5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6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7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8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9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2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0913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724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8801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9122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1" name="Google Shape;951;p24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4:notes"/>
          <p:cNvSpPr txBox="1">
            <a:spLocks noGrp="1"/>
          </p:cNvSpPr>
          <p:nvPr>
            <p:ph type="sldNum" idx="12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HU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945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1219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319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902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3617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2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title"/>
          </p:nvPr>
        </p:nvSpPr>
        <p:spPr>
          <a:xfrm>
            <a:off x="1034387" y="945856"/>
            <a:ext cx="18035324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0" i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body" idx="1"/>
          </p:nvPr>
        </p:nvSpPr>
        <p:spPr>
          <a:xfrm>
            <a:off x="10479127" y="3019790"/>
            <a:ext cx="8223250" cy="3606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0" i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ubTitle" idx="1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1034387" y="945856"/>
            <a:ext cx="18035324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0" i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1034387" y="945856"/>
            <a:ext cx="18035324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50" b="0" i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1034387" y="945856"/>
            <a:ext cx="18035324" cy="4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5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10479127" y="3019790"/>
            <a:ext cx="8223250" cy="3606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5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5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5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7;p10" descr="A person in a space suit walking on a rainbow&#10;&#10;Description automatically generated">
            <a:extLst>
              <a:ext uri="{FF2B5EF4-FFF2-40B4-BE49-F238E27FC236}">
                <a16:creationId xmlns:a16="http://schemas.microsoft.com/office/drawing/2014/main" id="{3EB26F4C-4588-818E-F50A-E490A44B28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944" t="28597" r="2148" b="21846"/>
          <a:stretch/>
        </p:blipFill>
        <p:spPr>
          <a:xfrm>
            <a:off x="1" y="0"/>
            <a:ext cx="20104100" cy="113334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/>
          <p:cNvSpPr/>
          <p:nvPr/>
        </p:nvSpPr>
        <p:spPr>
          <a:xfrm>
            <a:off x="8325852" y="3537261"/>
            <a:ext cx="11860797" cy="2667000"/>
          </a:xfrm>
          <a:prstGeom prst="rect">
            <a:avLst/>
          </a:prstGeom>
          <a:solidFill>
            <a:srgbClr val="17365D">
              <a:alpha val="5725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0" name="Google Shape;50;p1"/>
          <p:cNvSpPr/>
          <p:nvPr/>
        </p:nvSpPr>
        <p:spPr>
          <a:xfrm>
            <a:off x="13794710" y="7712075"/>
            <a:ext cx="6391940" cy="1847571"/>
          </a:xfrm>
          <a:prstGeom prst="rect">
            <a:avLst/>
          </a:prstGeom>
          <a:solidFill>
            <a:srgbClr val="17365D">
              <a:alpha val="5725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1" name="Google Shape;51;p1"/>
          <p:cNvSpPr txBox="1"/>
          <p:nvPr/>
        </p:nvSpPr>
        <p:spPr>
          <a:xfrm>
            <a:off x="8325852" y="3657288"/>
            <a:ext cx="10773981" cy="242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9600" b="1" dirty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GAMIFIKÁCIÓ</a:t>
            </a:r>
            <a:endParaRPr dirty="0"/>
          </a:p>
          <a:p>
            <a:pPr marL="12700" lvl="0" indent="0" algn="r" rtl="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None/>
            </a:pPr>
            <a:r>
              <a:rPr lang="en-HU" sz="6000" b="1" dirty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RÉSZTVEVŐK AKTIVÁLÁSA</a:t>
            </a:r>
            <a:endParaRPr dirty="0"/>
          </a:p>
        </p:txBody>
      </p:sp>
      <p:grpSp>
        <p:nvGrpSpPr>
          <p:cNvPr id="52" name="Google Shape;52;p1"/>
          <p:cNvGrpSpPr/>
          <p:nvPr/>
        </p:nvGrpSpPr>
        <p:grpSpPr>
          <a:xfrm>
            <a:off x="527050" y="7913149"/>
            <a:ext cx="18572784" cy="1397258"/>
            <a:chOff x="1060450" y="7777815"/>
            <a:chExt cx="18572784" cy="1397258"/>
          </a:xfrm>
        </p:grpSpPr>
        <p:sp>
          <p:nvSpPr>
            <p:cNvPr id="53" name="Google Shape;53;p1"/>
            <p:cNvSpPr txBox="1"/>
            <p:nvPr/>
          </p:nvSpPr>
          <p:spPr>
            <a:xfrm>
              <a:off x="1060450" y="7777815"/>
              <a:ext cx="18572784" cy="752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1270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U" sz="4800" b="1">
                  <a:solidFill>
                    <a:schemeClr val="lt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Tischler Márk</a:t>
              </a:r>
              <a:endParaRPr/>
            </a:p>
          </p:txBody>
        </p:sp>
        <p:pic>
          <p:nvPicPr>
            <p:cNvPr id="54" name="Google Shape;54;p1" descr="A black letter on a white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213094" y="8654960"/>
              <a:ext cx="3420140" cy="52011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20365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/>
          <p:nvPr/>
        </p:nvSpPr>
        <p:spPr>
          <a:xfrm rot="10800000">
            <a:off x="10399537" y="6958816"/>
            <a:ext cx="7793661" cy="3276798"/>
          </a:xfrm>
          <a:prstGeom prst="rect">
            <a:avLst/>
          </a:prstGeom>
          <a:gradFill>
            <a:gsLst>
              <a:gs pos="0">
                <a:srgbClr val="FFD3AB"/>
              </a:gs>
              <a:gs pos="50000">
                <a:srgbClr val="FFE2CA"/>
              </a:gs>
              <a:gs pos="100000">
                <a:srgbClr val="FFF0E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31" name="Google Shape;431;p13"/>
          <p:cNvSpPr/>
          <p:nvPr/>
        </p:nvSpPr>
        <p:spPr>
          <a:xfrm>
            <a:off x="2043794" y="6957881"/>
            <a:ext cx="7790629" cy="3276798"/>
          </a:xfrm>
          <a:prstGeom prst="rect">
            <a:avLst/>
          </a:prstGeom>
          <a:gradFill>
            <a:gsLst>
              <a:gs pos="0">
                <a:srgbClr val="B4C999"/>
              </a:gs>
              <a:gs pos="50000">
                <a:srgbClr val="D0DCC0"/>
              </a:gs>
              <a:gs pos="100000">
                <a:srgbClr val="E7EDE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32" name="Google Shape;432;p13"/>
          <p:cNvSpPr/>
          <p:nvPr/>
        </p:nvSpPr>
        <p:spPr>
          <a:xfrm rot="10800000">
            <a:off x="10399537" y="2981460"/>
            <a:ext cx="7793661" cy="3276798"/>
          </a:xfrm>
          <a:prstGeom prst="rect">
            <a:avLst/>
          </a:prstGeom>
          <a:gradFill>
            <a:gsLst>
              <a:gs pos="0">
                <a:srgbClr val="94B7F6"/>
              </a:gs>
              <a:gs pos="50000">
                <a:srgbClr val="BED1F7"/>
              </a:gs>
              <a:gs pos="100000">
                <a:srgbClr val="DEE8F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33" name="Google Shape;433;p13"/>
          <p:cNvSpPr/>
          <p:nvPr/>
        </p:nvSpPr>
        <p:spPr>
          <a:xfrm>
            <a:off x="2054082" y="2981460"/>
            <a:ext cx="7790629" cy="3276798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34" name="Google Shape;434;p13"/>
          <p:cNvSpPr txBox="1">
            <a:spLocks noGrp="1"/>
          </p:cNvSpPr>
          <p:nvPr>
            <p:ph type="body" idx="1"/>
          </p:nvPr>
        </p:nvSpPr>
        <p:spPr>
          <a:xfrm>
            <a:off x="984250" y="3171209"/>
            <a:ext cx="18035324" cy="208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800">
                <a:latin typeface="Open Sans"/>
                <a:ea typeface="Open Sans"/>
                <a:cs typeface="Open Sans"/>
                <a:sym typeface="Open Sans"/>
              </a:rPr>
            </a:b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endParaRPr/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br>
              <a:rPr lang="en-HU"/>
            </a:br>
            <a:endParaRPr/>
          </a:p>
        </p:txBody>
      </p:sp>
      <p:pic>
        <p:nvPicPr>
          <p:cNvPr id="435" name="Google Shape;435;p13" descr="A person holding a micro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7503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3" descr="A group of people sitting at compu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043794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3" descr="A person looking at a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051050" y="2788824"/>
            <a:ext cx="3215694" cy="3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3"/>
          <p:cNvSpPr txBox="1"/>
          <p:nvPr/>
        </p:nvSpPr>
        <p:spPr>
          <a:xfrm>
            <a:off x="5266746" y="2979406"/>
            <a:ext cx="45779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VERSENGŐ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“Aranyapám, </a:t>
            </a: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kihívlak</a:t>
            </a: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 majd egy csocsóra, csak előbb megkeresem az összes QR-kódot, én akarok lenni az első.”</a:t>
            </a:r>
            <a:endParaRPr sz="1800"/>
          </a:p>
        </p:txBody>
      </p:sp>
      <p:sp>
        <p:nvSpPr>
          <p:cNvPr id="439" name="Google Shape;439;p13"/>
          <p:cNvSpPr txBox="1"/>
          <p:nvPr/>
        </p:nvSpPr>
        <p:spPr>
          <a:xfrm>
            <a:off x="10411088" y="2956962"/>
            <a:ext cx="5126678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EREDMÉNYKÖZPONTÚ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“Figyu, most nem igazán érek rá beszélgetni veled, egy csomó mindent meg akarok még itt </a:t>
            </a: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csinálni</a:t>
            </a: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, kellenek a pontok.”</a:t>
            </a:r>
            <a:endParaRPr sz="1600"/>
          </a:p>
        </p:txBody>
      </p:sp>
      <p:sp>
        <p:nvSpPr>
          <p:cNvPr id="440" name="Google Shape;440;p13"/>
          <p:cNvSpPr txBox="1"/>
          <p:nvPr/>
        </p:nvSpPr>
        <p:spPr>
          <a:xfrm>
            <a:off x="5232295" y="6947107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KAPCSOLATÉPÍTŐ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1" name="Google Shape;441;p13"/>
          <p:cNvSpPr txBox="1"/>
          <p:nvPr/>
        </p:nvSpPr>
        <p:spPr>
          <a:xfrm>
            <a:off x="10426731" y="6947106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FELFEDEZŐ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442" name="Google Shape;442;p13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BARTLE-FÉLE JÁTÉKOSTÍPUSOK</a:t>
            </a:r>
            <a:endParaRPr sz="395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43" name="Google Shape;443;p13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4" name="Google Shape;444;p13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45" name="Google Shape;445;p13" descr="A blue sign with white letter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3" descr="A gold trophy with a purple and blue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77504" y="2792787"/>
            <a:ext cx="3215694" cy="34714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" name="Google Shape;447;p13"/>
          <p:cNvGrpSpPr/>
          <p:nvPr/>
        </p:nvGrpSpPr>
        <p:grpSpPr>
          <a:xfrm>
            <a:off x="17873800" y="1194428"/>
            <a:ext cx="1018453" cy="944218"/>
            <a:chOff x="17873800" y="1194428"/>
            <a:chExt cx="1018453" cy="944218"/>
          </a:xfrm>
        </p:grpSpPr>
        <p:pic>
          <p:nvPicPr>
            <p:cNvPr id="448" name="Google Shape;448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60533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733997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873800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447266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1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733997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1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60533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1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1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1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160533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1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1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733997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1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0" name="Google Shape;460;p13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461" name="Google Shape;461;p1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1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1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1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1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1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1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1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1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1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1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4"/>
          <p:cNvSpPr/>
          <p:nvPr/>
        </p:nvSpPr>
        <p:spPr>
          <a:xfrm rot="10800000">
            <a:off x="10399537" y="6958816"/>
            <a:ext cx="7793661" cy="3276798"/>
          </a:xfrm>
          <a:prstGeom prst="rect">
            <a:avLst/>
          </a:prstGeom>
          <a:gradFill>
            <a:gsLst>
              <a:gs pos="0">
                <a:srgbClr val="FFD3AB"/>
              </a:gs>
              <a:gs pos="50000">
                <a:srgbClr val="FFE2CA"/>
              </a:gs>
              <a:gs pos="100000">
                <a:srgbClr val="FFF0E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78" name="Google Shape;478;p14"/>
          <p:cNvSpPr/>
          <p:nvPr/>
        </p:nvSpPr>
        <p:spPr>
          <a:xfrm>
            <a:off x="2043794" y="6957881"/>
            <a:ext cx="7790629" cy="3276798"/>
          </a:xfrm>
          <a:prstGeom prst="rect">
            <a:avLst/>
          </a:prstGeom>
          <a:gradFill>
            <a:gsLst>
              <a:gs pos="0">
                <a:srgbClr val="B4C999"/>
              </a:gs>
              <a:gs pos="50000">
                <a:srgbClr val="D0DCC0"/>
              </a:gs>
              <a:gs pos="100000">
                <a:srgbClr val="E7EDE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79" name="Google Shape;479;p14"/>
          <p:cNvSpPr/>
          <p:nvPr/>
        </p:nvSpPr>
        <p:spPr>
          <a:xfrm rot="10800000">
            <a:off x="10399537" y="2981460"/>
            <a:ext cx="7793661" cy="3276798"/>
          </a:xfrm>
          <a:prstGeom prst="rect">
            <a:avLst/>
          </a:prstGeom>
          <a:gradFill>
            <a:gsLst>
              <a:gs pos="0">
                <a:srgbClr val="94B7F6"/>
              </a:gs>
              <a:gs pos="50000">
                <a:srgbClr val="BED1F7"/>
              </a:gs>
              <a:gs pos="100000">
                <a:srgbClr val="DEE8F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80" name="Google Shape;480;p14"/>
          <p:cNvSpPr/>
          <p:nvPr/>
        </p:nvSpPr>
        <p:spPr>
          <a:xfrm>
            <a:off x="2054082" y="2981460"/>
            <a:ext cx="7790629" cy="3276798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81" name="Google Shape;481;p14"/>
          <p:cNvSpPr txBox="1">
            <a:spLocks noGrp="1"/>
          </p:cNvSpPr>
          <p:nvPr>
            <p:ph type="body" idx="1"/>
          </p:nvPr>
        </p:nvSpPr>
        <p:spPr>
          <a:xfrm>
            <a:off x="984250" y="3171209"/>
            <a:ext cx="18035324" cy="208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800">
                <a:latin typeface="Open Sans"/>
                <a:ea typeface="Open Sans"/>
                <a:cs typeface="Open Sans"/>
                <a:sym typeface="Open Sans"/>
              </a:rPr>
            </a:b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endParaRPr/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br>
              <a:rPr lang="en-HU"/>
            </a:br>
            <a:endParaRPr/>
          </a:p>
        </p:txBody>
      </p:sp>
      <p:pic>
        <p:nvPicPr>
          <p:cNvPr id="482" name="Google Shape;482;p14" descr="A person holding a micro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7503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4" descr="A group of people sitting at compu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043794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4" descr="A person looking at a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051050" y="2788824"/>
            <a:ext cx="3215694" cy="3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4"/>
          <p:cNvSpPr txBox="1"/>
          <p:nvPr/>
        </p:nvSpPr>
        <p:spPr>
          <a:xfrm>
            <a:off x="5266746" y="2979406"/>
            <a:ext cx="45779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VERSENGŐ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“Aranyapám, </a:t>
            </a: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kihívlak</a:t>
            </a: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 majd egy csocsóra, csak előbb megkeresem az összes QR-kódot, én akarok lenni az első.”</a:t>
            </a:r>
            <a:endParaRPr sz="1800"/>
          </a:p>
        </p:txBody>
      </p:sp>
      <p:sp>
        <p:nvSpPr>
          <p:cNvPr id="486" name="Google Shape;486;p14"/>
          <p:cNvSpPr txBox="1"/>
          <p:nvPr/>
        </p:nvSpPr>
        <p:spPr>
          <a:xfrm>
            <a:off x="10411088" y="2956962"/>
            <a:ext cx="5126678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EREDMÉNYKÖZPONTÚ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“Figyu, most nem igazán érek rá beszélgetni veled, egy csomó mindent meg akarok még itt </a:t>
            </a: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csinálni</a:t>
            </a: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, kellenek a pontok.”</a:t>
            </a:r>
            <a:endParaRPr sz="1600"/>
          </a:p>
        </p:txBody>
      </p:sp>
      <p:sp>
        <p:nvSpPr>
          <p:cNvPr id="487" name="Google Shape;487;p14"/>
          <p:cNvSpPr txBox="1"/>
          <p:nvPr/>
        </p:nvSpPr>
        <p:spPr>
          <a:xfrm>
            <a:off x="5232295" y="6947107"/>
            <a:ext cx="4577966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KAPCSOLATÉPÍTŐ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“Jesszusom de jó, hogy itt vagy, gyere beszélgessünk, és menjünk </a:t>
            </a: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együtt</a:t>
            </a: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 a kvízre, mindját kezdődik.”</a:t>
            </a:r>
            <a:endParaRPr sz="1800"/>
          </a:p>
        </p:txBody>
      </p:sp>
      <p:sp>
        <p:nvSpPr>
          <p:cNvPr id="488" name="Google Shape;488;p14"/>
          <p:cNvSpPr txBox="1"/>
          <p:nvPr/>
        </p:nvSpPr>
        <p:spPr>
          <a:xfrm>
            <a:off x="10426731" y="6947106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FELFEDEZŐ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489" name="Google Shape;489;p14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BARTLE-FÉLE JÁTÉKOSTÍPUSOK</a:t>
            </a:r>
            <a:endParaRPr sz="395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90" name="Google Shape;490;p14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1" name="Google Shape;491;p14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92" name="Google Shape;492;p14" descr="A blue sign with white letter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4" descr="A gold trophy with a purple and blue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77504" y="2792787"/>
            <a:ext cx="3215694" cy="34714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Google Shape;494;p14"/>
          <p:cNvGrpSpPr/>
          <p:nvPr/>
        </p:nvGrpSpPr>
        <p:grpSpPr>
          <a:xfrm>
            <a:off x="17873800" y="1194428"/>
            <a:ext cx="1018453" cy="944218"/>
            <a:chOff x="17873800" y="1194428"/>
            <a:chExt cx="1018453" cy="944218"/>
          </a:xfrm>
        </p:grpSpPr>
        <p:pic>
          <p:nvPicPr>
            <p:cNvPr id="495" name="Google Shape;495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60533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733997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1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873800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1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447266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1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733997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1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60533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1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1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1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160533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1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1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733997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7" name="Google Shape;507;p14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508" name="Google Shape;508;p1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1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1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1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1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1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1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1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1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1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5"/>
          <p:cNvSpPr/>
          <p:nvPr/>
        </p:nvSpPr>
        <p:spPr>
          <a:xfrm rot="10800000">
            <a:off x="10399537" y="6958816"/>
            <a:ext cx="7793661" cy="3276798"/>
          </a:xfrm>
          <a:prstGeom prst="rect">
            <a:avLst/>
          </a:prstGeom>
          <a:gradFill>
            <a:gsLst>
              <a:gs pos="0">
                <a:srgbClr val="FFD3AB"/>
              </a:gs>
              <a:gs pos="50000">
                <a:srgbClr val="FFE2CA"/>
              </a:gs>
              <a:gs pos="100000">
                <a:srgbClr val="FFF0E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5" name="Google Shape;525;p15"/>
          <p:cNvSpPr/>
          <p:nvPr/>
        </p:nvSpPr>
        <p:spPr>
          <a:xfrm>
            <a:off x="2043794" y="6957881"/>
            <a:ext cx="7790629" cy="3276798"/>
          </a:xfrm>
          <a:prstGeom prst="rect">
            <a:avLst/>
          </a:prstGeom>
          <a:gradFill>
            <a:gsLst>
              <a:gs pos="0">
                <a:srgbClr val="B4C999"/>
              </a:gs>
              <a:gs pos="50000">
                <a:srgbClr val="D0DCC0"/>
              </a:gs>
              <a:gs pos="100000">
                <a:srgbClr val="E7EDE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6" name="Google Shape;526;p15"/>
          <p:cNvSpPr/>
          <p:nvPr/>
        </p:nvSpPr>
        <p:spPr>
          <a:xfrm rot="10800000">
            <a:off x="10399537" y="2981460"/>
            <a:ext cx="7793661" cy="3276798"/>
          </a:xfrm>
          <a:prstGeom prst="rect">
            <a:avLst/>
          </a:prstGeom>
          <a:gradFill>
            <a:gsLst>
              <a:gs pos="0">
                <a:srgbClr val="94B7F6"/>
              </a:gs>
              <a:gs pos="50000">
                <a:srgbClr val="BED1F7"/>
              </a:gs>
              <a:gs pos="100000">
                <a:srgbClr val="DEE8F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7" name="Google Shape;527;p15"/>
          <p:cNvSpPr/>
          <p:nvPr/>
        </p:nvSpPr>
        <p:spPr>
          <a:xfrm>
            <a:off x="2054082" y="2981460"/>
            <a:ext cx="7790629" cy="3276798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8" name="Google Shape;528;p15"/>
          <p:cNvSpPr txBox="1">
            <a:spLocks noGrp="1"/>
          </p:cNvSpPr>
          <p:nvPr>
            <p:ph type="body" idx="1"/>
          </p:nvPr>
        </p:nvSpPr>
        <p:spPr>
          <a:xfrm>
            <a:off x="984250" y="3171209"/>
            <a:ext cx="18035324" cy="208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800">
                <a:latin typeface="Open Sans"/>
                <a:ea typeface="Open Sans"/>
                <a:cs typeface="Open Sans"/>
                <a:sym typeface="Open Sans"/>
              </a:rPr>
            </a:b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endParaRPr/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br>
              <a:rPr lang="en-HU"/>
            </a:br>
            <a:endParaRPr/>
          </a:p>
        </p:txBody>
      </p:sp>
      <p:pic>
        <p:nvPicPr>
          <p:cNvPr id="529" name="Google Shape;529;p15" descr="A person holding a micro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7503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5" descr="A group of people sitting at compu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043794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5" descr="A person looking at a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051050" y="2788824"/>
            <a:ext cx="3215694" cy="3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15"/>
          <p:cNvSpPr txBox="1"/>
          <p:nvPr/>
        </p:nvSpPr>
        <p:spPr>
          <a:xfrm>
            <a:off x="5266746" y="2979406"/>
            <a:ext cx="45779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VERSENGŐ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“Aranyapám, </a:t>
            </a: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kihívlak</a:t>
            </a: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 majd egy csocsóra, csak előbb megkeresem az összes QR-kódot, én akarok lenni az első.”</a:t>
            </a:r>
            <a:endParaRPr sz="1800"/>
          </a:p>
        </p:txBody>
      </p:sp>
      <p:sp>
        <p:nvSpPr>
          <p:cNvPr id="533" name="Google Shape;533;p15"/>
          <p:cNvSpPr txBox="1"/>
          <p:nvPr/>
        </p:nvSpPr>
        <p:spPr>
          <a:xfrm>
            <a:off x="10411088" y="2956962"/>
            <a:ext cx="5126678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EREDMÉNYKÖZPONTÚ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“Figyu, most nem igazán érek rá beszélgetni veled, egy csomó mindent meg akarok még itt </a:t>
            </a: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csinálni</a:t>
            </a: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, kellenek a pontok.”</a:t>
            </a:r>
            <a:endParaRPr sz="1600"/>
          </a:p>
        </p:txBody>
      </p:sp>
      <p:sp>
        <p:nvSpPr>
          <p:cNvPr id="534" name="Google Shape;534;p15"/>
          <p:cNvSpPr txBox="1"/>
          <p:nvPr/>
        </p:nvSpPr>
        <p:spPr>
          <a:xfrm>
            <a:off x="5232295" y="6947107"/>
            <a:ext cx="4577966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KAPCSOLATÉPÍTŐ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“Jesszusom de jó, hogy itt vagy, gyere beszélgessünk, és menjünk </a:t>
            </a: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együtt</a:t>
            </a: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 a kvízre, mindját kezdődik.”</a:t>
            </a:r>
            <a:endParaRPr sz="1800"/>
          </a:p>
        </p:txBody>
      </p:sp>
      <p:sp>
        <p:nvSpPr>
          <p:cNvPr id="535" name="Google Shape;535;p15"/>
          <p:cNvSpPr txBox="1"/>
          <p:nvPr/>
        </p:nvSpPr>
        <p:spPr>
          <a:xfrm>
            <a:off x="10426731" y="6947106"/>
            <a:ext cx="4577966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 dirty="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FELFEDEZŐ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 dirty="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“Ez eszméletlen mennyi kiállító van, </a:t>
            </a:r>
            <a:r>
              <a:rPr lang="en-HU" sz="2400" b="1" dirty="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meglátogattam</a:t>
            </a:r>
            <a:r>
              <a:rPr lang="en-HU" sz="2400" dirty="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 mindenkit, begyűjtöttem az összes repit.”</a:t>
            </a:r>
            <a:endParaRPr sz="1800" dirty="0"/>
          </a:p>
        </p:txBody>
      </p:sp>
      <p:sp>
        <p:nvSpPr>
          <p:cNvPr id="536" name="Google Shape;536;p15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BARTLE-FÉLE JÁTÉKOSTÍPUSOK</a:t>
            </a:r>
            <a:endParaRPr sz="395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37" name="Google Shape;537;p15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8" name="Google Shape;538;p15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39" name="Google Shape;539;p15" descr="A blue sign with white letter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5" descr="A gold trophy with a purple and blue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77504" y="2792787"/>
            <a:ext cx="3215694" cy="34714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1" name="Google Shape;541;p15"/>
          <p:cNvGrpSpPr/>
          <p:nvPr/>
        </p:nvGrpSpPr>
        <p:grpSpPr>
          <a:xfrm>
            <a:off x="17873800" y="1194428"/>
            <a:ext cx="1018453" cy="944218"/>
            <a:chOff x="17873800" y="1194428"/>
            <a:chExt cx="1018453" cy="944218"/>
          </a:xfrm>
        </p:grpSpPr>
        <p:pic>
          <p:nvPicPr>
            <p:cNvPr id="542" name="Google Shape;542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60533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733997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873800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1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447266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1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733997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1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60533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1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160533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1" name="Google Shape;551;p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2" name="Google Shape;552;p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733997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3" name="Google Shape;553;p1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4" name="Google Shape;554;p15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555" name="Google Shape;555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1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1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1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1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1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6"/>
          <p:cNvSpPr/>
          <p:nvPr/>
        </p:nvSpPr>
        <p:spPr>
          <a:xfrm rot="10800000">
            <a:off x="10399537" y="6958816"/>
            <a:ext cx="7793661" cy="3276798"/>
          </a:xfrm>
          <a:prstGeom prst="rect">
            <a:avLst/>
          </a:prstGeom>
          <a:gradFill>
            <a:gsLst>
              <a:gs pos="0">
                <a:srgbClr val="FFD3AB"/>
              </a:gs>
              <a:gs pos="50000">
                <a:srgbClr val="FFE2CA"/>
              </a:gs>
              <a:gs pos="100000">
                <a:srgbClr val="FFF0E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72" name="Google Shape;572;p16"/>
          <p:cNvSpPr/>
          <p:nvPr/>
        </p:nvSpPr>
        <p:spPr>
          <a:xfrm>
            <a:off x="2043794" y="6957881"/>
            <a:ext cx="7790629" cy="3276798"/>
          </a:xfrm>
          <a:prstGeom prst="rect">
            <a:avLst/>
          </a:prstGeom>
          <a:gradFill>
            <a:gsLst>
              <a:gs pos="0">
                <a:srgbClr val="B4C999"/>
              </a:gs>
              <a:gs pos="50000">
                <a:srgbClr val="D0DCC0"/>
              </a:gs>
              <a:gs pos="100000">
                <a:srgbClr val="E7EDE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73" name="Google Shape;573;p16"/>
          <p:cNvSpPr/>
          <p:nvPr/>
        </p:nvSpPr>
        <p:spPr>
          <a:xfrm rot="10800000">
            <a:off x="10399537" y="2981460"/>
            <a:ext cx="7793661" cy="3276798"/>
          </a:xfrm>
          <a:prstGeom prst="rect">
            <a:avLst/>
          </a:prstGeom>
          <a:gradFill>
            <a:gsLst>
              <a:gs pos="0">
                <a:srgbClr val="94B7F6"/>
              </a:gs>
              <a:gs pos="50000">
                <a:srgbClr val="BED1F7"/>
              </a:gs>
              <a:gs pos="100000">
                <a:srgbClr val="DEE8F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74" name="Google Shape;574;p16"/>
          <p:cNvSpPr/>
          <p:nvPr/>
        </p:nvSpPr>
        <p:spPr>
          <a:xfrm>
            <a:off x="2054082" y="2981460"/>
            <a:ext cx="7790629" cy="3276798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75" name="Google Shape;575;p16"/>
          <p:cNvSpPr txBox="1">
            <a:spLocks noGrp="1"/>
          </p:cNvSpPr>
          <p:nvPr>
            <p:ph type="body" idx="1"/>
          </p:nvPr>
        </p:nvSpPr>
        <p:spPr>
          <a:xfrm>
            <a:off x="984250" y="3171209"/>
            <a:ext cx="18035324" cy="208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800">
                <a:latin typeface="Open Sans"/>
                <a:ea typeface="Open Sans"/>
                <a:cs typeface="Open Sans"/>
                <a:sym typeface="Open Sans"/>
              </a:rPr>
            </a:b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endParaRPr/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br>
              <a:rPr lang="en-HU"/>
            </a:br>
            <a:endParaRPr/>
          </a:p>
        </p:txBody>
      </p:sp>
      <p:pic>
        <p:nvPicPr>
          <p:cNvPr id="576" name="Google Shape;576;p16" descr="A gold trophy with a purple and blu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7504" y="2792787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16" descr="A person holding a micro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77503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16" descr="A group of people sitting at computer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043794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6" descr="A person looking at a scree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51050" y="2788824"/>
            <a:ext cx="3215694" cy="3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16"/>
          <p:cNvSpPr txBox="1"/>
          <p:nvPr/>
        </p:nvSpPr>
        <p:spPr>
          <a:xfrm>
            <a:off x="5266746" y="2979406"/>
            <a:ext cx="45779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VERSENGŐ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A győzelemre, a rangsorolásra és a versenyekre összpontosítanak.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VERSENYSZITUÁCIÓ</a:t>
            </a:r>
            <a:endParaRPr sz="1800" b="1"/>
          </a:p>
        </p:txBody>
      </p:sp>
      <p:sp>
        <p:nvSpPr>
          <p:cNvPr id="581" name="Google Shape;581;p16"/>
          <p:cNvSpPr txBox="1"/>
          <p:nvPr/>
        </p:nvSpPr>
        <p:spPr>
          <a:xfrm>
            <a:off x="10411088" y="2956962"/>
            <a:ext cx="5126678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EREDMÉNYKÖZPONTÚ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2" name="Google Shape;582;p16"/>
          <p:cNvSpPr txBox="1"/>
          <p:nvPr/>
        </p:nvSpPr>
        <p:spPr>
          <a:xfrm>
            <a:off x="5232295" y="6947107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KAPCSOLATÉPÍTŐ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3" name="Google Shape;583;p16"/>
          <p:cNvSpPr txBox="1"/>
          <p:nvPr/>
        </p:nvSpPr>
        <p:spPr>
          <a:xfrm>
            <a:off x="10426731" y="6947106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FELFEDEZŐ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4" name="Google Shape;584;p16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BARTLE-FÉLE JÁTÉKOSTÍPUSOK</a:t>
            </a:r>
            <a:endParaRPr sz="395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85" name="Google Shape;585;p16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6" name="Google Shape;586;p16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87" name="Google Shape;587;p16" descr="A blue sign with white letter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8" name="Google Shape;588;p16"/>
          <p:cNvGrpSpPr/>
          <p:nvPr/>
        </p:nvGrpSpPr>
        <p:grpSpPr>
          <a:xfrm>
            <a:off x="17873800" y="1194428"/>
            <a:ext cx="1018453" cy="944218"/>
            <a:chOff x="17873800" y="1194428"/>
            <a:chExt cx="1018453" cy="944218"/>
          </a:xfrm>
        </p:grpSpPr>
        <p:pic>
          <p:nvPicPr>
            <p:cNvPr id="589" name="Google Shape;589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60533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733997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873800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447266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Google Shape;593;p1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733997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1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60533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160533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733997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1" name="Google Shape;601;p16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602" name="Google Shape;602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1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p1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16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16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9" name="Google Shape;609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0" name="Google Shape;610;p1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2" name="Google Shape;612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3" name="Google Shape;613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7"/>
          <p:cNvSpPr/>
          <p:nvPr/>
        </p:nvSpPr>
        <p:spPr>
          <a:xfrm rot="10800000">
            <a:off x="10399537" y="6958816"/>
            <a:ext cx="7793661" cy="3276798"/>
          </a:xfrm>
          <a:prstGeom prst="rect">
            <a:avLst/>
          </a:prstGeom>
          <a:gradFill>
            <a:gsLst>
              <a:gs pos="0">
                <a:srgbClr val="FFD3AB"/>
              </a:gs>
              <a:gs pos="50000">
                <a:srgbClr val="FFE2CA"/>
              </a:gs>
              <a:gs pos="100000">
                <a:srgbClr val="FFF0E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19" name="Google Shape;619;p17"/>
          <p:cNvSpPr/>
          <p:nvPr/>
        </p:nvSpPr>
        <p:spPr>
          <a:xfrm>
            <a:off x="2043794" y="6957881"/>
            <a:ext cx="7790629" cy="3276798"/>
          </a:xfrm>
          <a:prstGeom prst="rect">
            <a:avLst/>
          </a:prstGeom>
          <a:gradFill>
            <a:gsLst>
              <a:gs pos="0">
                <a:srgbClr val="B4C999"/>
              </a:gs>
              <a:gs pos="50000">
                <a:srgbClr val="D0DCC0"/>
              </a:gs>
              <a:gs pos="100000">
                <a:srgbClr val="E7EDE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0" name="Google Shape;620;p17"/>
          <p:cNvSpPr/>
          <p:nvPr/>
        </p:nvSpPr>
        <p:spPr>
          <a:xfrm rot="10800000">
            <a:off x="10399537" y="2981460"/>
            <a:ext cx="7793661" cy="3276798"/>
          </a:xfrm>
          <a:prstGeom prst="rect">
            <a:avLst/>
          </a:prstGeom>
          <a:gradFill>
            <a:gsLst>
              <a:gs pos="0">
                <a:srgbClr val="94B7F6"/>
              </a:gs>
              <a:gs pos="50000">
                <a:srgbClr val="BED1F7"/>
              </a:gs>
              <a:gs pos="100000">
                <a:srgbClr val="DEE8F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1" name="Google Shape;621;p17"/>
          <p:cNvSpPr/>
          <p:nvPr/>
        </p:nvSpPr>
        <p:spPr>
          <a:xfrm>
            <a:off x="2054082" y="2981460"/>
            <a:ext cx="7790629" cy="3276798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2" name="Google Shape;622;p17"/>
          <p:cNvSpPr txBox="1">
            <a:spLocks noGrp="1"/>
          </p:cNvSpPr>
          <p:nvPr>
            <p:ph type="body" idx="1"/>
          </p:nvPr>
        </p:nvSpPr>
        <p:spPr>
          <a:xfrm>
            <a:off x="984250" y="3171209"/>
            <a:ext cx="18035324" cy="208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800">
                <a:latin typeface="Open Sans"/>
                <a:ea typeface="Open Sans"/>
                <a:cs typeface="Open Sans"/>
                <a:sym typeface="Open Sans"/>
              </a:rPr>
            </a:b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endParaRPr/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br>
              <a:rPr lang="en-HU"/>
            </a:br>
            <a:endParaRPr/>
          </a:p>
        </p:txBody>
      </p:sp>
      <p:pic>
        <p:nvPicPr>
          <p:cNvPr id="623" name="Google Shape;623;p17" descr="A gold trophy with a purple and blu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7504" y="2792787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17" descr="A person holding a micro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77503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17" descr="A group of people sitting at computer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043794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17" descr="A person looking at a scree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51050" y="2788824"/>
            <a:ext cx="3215694" cy="3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17"/>
          <p:cNvSpPr txBox="1"/>
          <p:nvPr/>
        </p:nvSpPr>
        <p:spPr>
          <a:xfrm>
            <a:off x="5266746" y="2979406"/>
            <a:ext cx="45779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VERSENGŐ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A győzelemre, a rangsorolásra és a versenyekre összpontosítanak.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VERSENYSZITUÁCIÓ</a:t>
            </a:r>
            <a:endParaRPr sz="1800" b="1"/>
          </a:p>
        </p:txBody>
      </p:sp>
      <p:sp>
        <p:nvSpPr>
          <p:cNvPr id="628" name="Google Shape;628;p17"/>
          <p:cNvSpPr txBox="1"/>
          <p:nvPr/>
        </p:nvSpPr>
        <p:spPr>
          <a:xfrm>
            <a:off x="10411088" y="2956962"/>
            <a:ext cx="5126678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EREDMÉNYKÖZPONTÚ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Feladatok, célok gyors vagy</a:t>
            </a:r>
            <a:b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teljes körű megoldására törekednek.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ELŐREHALADÁS</a:t>
            </a:r>
            <a:endParaRPr sz="1600" b="1"/>
          </a:p>
        </p:txBody>
      </p:sp>
      <p:sp>
        <p:nvSpPr>
          <p:cNvPr id="629" name="Google Shape;629;p17"/>
          <p:cNvSpPr txBox="1"/>
          <p:nvPr/>
        </p:nvSpPr>
        <p:spPr>
          <a:xfrm>
            <a:off x="5232295" y="6947107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KAPCSOLATÉPÍTŐ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p17"/>
          <p:cNvSpPr txBox="1"/>
          <p:nvPr/>
        </p:nvSpPr>
        <p:spPr>
          <a:xfrm>
            <a:off x="10426731" y="6947106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FELFEDEZŐ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1" name="Google Shape;631;p17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BARTLE-FÉLE JÁTÉKOSTÍPUSOK</a:t>
            </a:r>
            <a:endParaRPr sz="395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32" name="Google Shape;632;p17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3" name="Google Shape;633;p17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634" name="Google Shape;634;p17" descr="A blue sign with white letter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5" name="Google Shape;635;p17"/>
          <p:cNvGrpSpPr/>
          <p:nvPr/>
        </p:nvGrpSpPr>
        <p:grpSpPr>
          <a:xfrm>
            <a:off x="17873800" y="1194428"/>
            <a:ext cx="1018453" cy="944218"/>
            <a:chOff x="17873800" y="1194428"/>
            <a:chExt cx="1018453" cy="944218"/>
          </a:xfrm>
        </p:grpSpPr>
        <p:pic>
          <p:nvPicPr>
            <p:cNvPr id="636" name="Google Shape;6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60533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7" name="Google Shape;637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733997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Google Shape;638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873800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Google Shape;639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447266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733997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60533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Google Shape;642;p1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3" name="Google Shape;643;p1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1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160533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1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1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733997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1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8" name="Google Shape;648;p17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649" name="Google Shape;649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1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" name="Google Shape;651;p1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3" name="Google Shape;653;p1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1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6" name="Google Shape;656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1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"/>
          <p:cNvSpPr/>
          <p:nvPr/>
        </p:nvSpPr>
        <p:spPr>
          <a:xfrm rot="10800000">
            <a:off x="10399537" y="6958816"/>
            <a:ext cx="7793661" cy="3276798"/>
          </a:xfrm>
          <a:prstGeom prst="rect">
            <a:avLst/>
          </a:prstGeom>
          <a:gradFill>
            <a:gsLst>
              <a:gs pos="0">
                <a:srgbClr val="FFD3AB"/>
              </a:gs>
              <a:gs pos="50000">
                <a:srgbClr val="FFE2CA"/>
              </a:gs>
              <a:gs pos="100000">
                <a:srgbClr val="FFF0E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6" name="Google Shape;666;p18"/>
          <p:cNvSpPr/>
          <p:nvPr/>
        </p:nvSpPr>
        <p:spPr>
          <a:xfrm>
            <a:off x="2043794" y="6957881"/>
            <a:ext cx="7790629" cy="3276798"/>
          </a:xfrm>
          <a:prstGeom prst="rect">
            <a:avLst/>
          </a:prstGeom>
          <a:gradFill>
            <a:gsLst>
              <a:gs pos="0">
                <a:srgbClr val="B4C999"/>
              </a:gs>
              <a:gs pos="50000">
                <a:srgbClr val="D0DCC0"/>
              </a:gs>
              <a:gs pos="100000">
                <a:srgbClr val="E7EDE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7" name="Google Shape;667;p18"/>
          <p:cNvSpPr/>
          <p:nvPr/>
        </p:nvSpPr>
        <p:spPr>
          <a:xfrm rot="10800000">
            <a:off x="10399537" y="2981460"/>
            <a:ext cx="7793661" cy="3276798"/>
          </a:xfrm>
          <a:prstGeom prst="rect">
            <a:avLst/>
          </a:prstGeom>
          <a:gradFill>
            <a:gsLst>
              <a:gs pos="0">
                <a:srgbClr val="94B7F6"/>
              </a:gs>
              <a:gs pos="50000">
                <a:srgbClr val="BED1F7"/>
              </a:gs>
              <a:gs pos="100000">
                <a:srgbClr val="DEE8F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8" name="Google Shape;668;p18"/>
          <p:cNvSpPr/>
          <p:nvPr/>
        </p:nvSpPr>
        <p:spPr>
          <a:xfrm>
            <a:off x="2054082" y="2981460"/>
            <a:ext cx="7790629" cy="3276798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69" name="Google Shape;669;p18"/>
          <p:cNvSpPr txBox="1">
            <a:spLocks noGrp="1"/>
          </p:cNvSpPr>
          <p:nvPr>
            <p:ph type="body" idx="1"/>
          </p:nvPr>
        </p:nvSpPr>
        <p:spPr>
          <a:xfrm>
            <a:off x="984250" y="3171209"/>
            <a:ext cx="18035324" cy="208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800">
                <a:latin typeface="Open Sans"/>
                <a:ea typeface="Open Sans"/>
                <a:cs typeface="Open Sans"/>
                <a:sym typeface="Open Sans"/>
              </a:rPr>
            </a:b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endParaRPr/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br>
              <a:rPr lang="en-HU"/>
            </a:br>
            <a:endParaRPr/>
          </a:p>
        </p:txBody>
      </p:sp>
      <p:pic>
        <p:nvPicPr>
          <p:cNvPr id="670" name="Google Shape;670;p18" descr="A gold trophy with a purple and blu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7504" y="2792787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8" descr="A person holding a micro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77503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8" descr="A group of people sitting at computer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043794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18" descr="A person looking at a scree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51050" y="2788824"/>
            <a:ext cx="3215694" cy="3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18"/>
          <p:cNvSpPr txBox="1"/>
          <p:nvPr/>
        </p:nvSpPr>
        <p:spPr>
          <a:xfrm>
            <a:off x="5266746" y="2979406"/>
            <a:ext cx="45779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VERSENGŐ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A győzelemre, a rangsorolásra és a versenyekre összpontosítanak.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VERSENYSZITUÁCIÓ</a:t>
            </a:r>
            <a:endParaRPr sz="1800" b="1"/>
          </a:p>
        </p:txBody>
      </p:sp>
      <p:sp>
        <p:nvSpPr>
          <p:cNvPr id="675" name="Google Shape;675;p18"/>
          <p:cNvSpPr txBox="1"/>
          <p:nvPr/>
        </p:nvSpPr>
        <p:spPr>
          <a:xfrm>
            <a:off x="10411088" y="2956962"/>
            <a:ext cx="5126678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EREDMÉNYKÖZPONTÚ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Feladatok, célok gyors vagy</a:t>
            </a:r>
            <a:b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teljes körű megoldására törekednek.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ELŐREHALADÁS</a:t>
            </a:r>
            <a:endParaRPr sz="1600" b="1"/>
          </a:p>
        </p:txBody>
      </p:sp>
      <p:sp>
        <p:nvSpPr>
          <p:cNvPr id="676" name="Google Shape;676;p18"/>
          <p:cNvSpPr txBox="1"/>
          <p:nvPr/>
        </p:nvSpPr>
        <p:spPr>
          <a:xfrm>
            <a:off x="5232295" y="6947107"/>
            <a:ext cx="45779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KAPCSOLATÉPÍTŐ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Baráti / szoros kapcsolatok kialakítására törekednek. Másokkal együtt vesznek részt aktivitásokban.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KOOPERÁCIÓ</a:t>
            </a:r>
            <a:endParaRPr sz="1800" b="1"/>
          </a:p>
        </p:txBody>
      </p:sp>
      <p:sp>
        <p:nvSpPr>
          <p:cNvPr id="677" name="Google Shape;677;p18"/>
          <p:cNvSpPr txBox="1"/>
          <p:nvPr/>
        </p:nvSpPr>
        <p:spPr>
          <a:xfrm>
            <a:off x="10426731" y="6947106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FELFEDEZŐ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8" name="Google Shape;678;p18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BARTLE-FÉLE JÁTÉKOSTÍPUSOK</a:t>
            </a:r>
            <a:endParaRPr sz="395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9" name="Google Shape;679;p18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0" name="Google Shape;680;p18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681" name="Google Shape;681;p18" descr="A blue sign with white letter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2" name="Google Shape;682;p18"/>
          <p:cNvGrpSpPr/>
          <p:nvPr/>
        </p:nvGrpSpPr>
        <p:grpSpPr>
          <a:xfrm>
            <a:off x="17873800" y="1194428"/>
            <a:ext cx="1018453" cy="944218"/>
            <a:chOff x="17873800" y="1194428"/>
            <a:chExt cx="1018453" cy="944218"/>
          </a:xfrm>
        </p:grpSpPr>
        <p:pic>
          <p:nvPicPr>
            <p:cNvPr id="683" name="Google Shape;683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60533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733997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Google Shape;685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873800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447266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1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733997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1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60533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9" name="Google Shape;689;p1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1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1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160533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1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1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733997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1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5" name="Google Shape;695;p18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696" name="Google Shape;696;p1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1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1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1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18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18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1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1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18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5" name="Google Shape;705;p1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6" name="Google Shape;706;p1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1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9"/>
          <p:cNvSpPr/>
          <p:nvPr/>
        </p:nvSpPr>
        <p:spPr>
          <a:xfrm rot="10800000">
            <a:off x="10399537" y="6958816"/>
            <a:ext cx="7793661" cy="3276798"/>
          </a:xfrm>
          <a:prstGeom prst="rect">
            <a:avLst/>
          </a:prstGeom>
          <a:gradFill>
            <a:gsLst>
              <a:gs pos="0">
                <a:srgbClr val="FFD3AB"/>
              </a:gs>
              <a:gs pos="50000">
                <a:srgbClr val="FFE2CA"/>
              </a:gs>
              <a:gs pos="100000">
                <a:srgbClr val="FFF0E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13" name="Google Shape;713;p19"/>
          <p:cNvSpPr/>
          <p:nvPr/>
        </p:nvSpPr>
        <p:spPr>
          <a:xfrm>
            <a:off x="2043794" y="6957881"/>
            <a:ext cx="7790629" cy="3276798"/>
          </a:xfrm>
          <a:prstGeom prst="rect">
            <a:avLst/>
          </a:prstGeom>
          <a:gradFill>
            <a:gsLst>
              <a:gs pos="0">
                <a:srgbClr val="B4C999"/>
              </a:gs>
              <a:gs pos="50000">
                <a:srgbClr val="D0DCC0"/>
              </a:gs>
              <a:gs pos="100000">
                <a:srgbClr val="E7EDE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14" name="Google Shape;714;p19"/>
          <p:cNvSpPr/>
          <p:nvPr/>
        </p:nvSpPr>
        <p:spPr>
          <a:xfrm rot="10800000">
            <a:off x="10399537" y="2981460"/>
            <a:ext cx="7793661" cy="3276798"/>
          </a:xfrm>
          <a:prstGeom prst="rect">
            <a:avLst/>
          </a:prstGeom>
          <a:gradFill>
            <a:gsLst>
              <a:gs pos="0">
                <a:srgbClr val="94B7F6"/>
              </a:gs>
              <a:gs pos="50000">
                <a:srgbClr val="BED1F7"/>
              </a:gs>
              <a:gs pos="100000">
                <a:srgbClr val="DEE8F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15" name="Google Shape;715;p19"/>
          <p:cNvSpPr/>
          <p:nvPr/>
        </p:nvSpPr>
        <p:spPr>
          <a:xfrm>
            <a:off x="2054082" y="2981460"/>
            <a:ext cx="7790629" cy="3276798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16" name="Google Shape;716;p19"/>
          <p:cNvSpPr txBox="1">
            <a:spLocks noGrp="1"/>
          </p:cNvSpPr>
          <p:nvPr>
            <p:ph type="body" idx="1"/>
          </p:nvPr>
        </p:nvSpPr>
        <p:spPr>
          <a:xfrm>
            <a:off x="984250" y="3171209"/>
            <a:ext cx="18035324" cy="208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800">
                <a:latin typeface="Open Sans"/>
                <a:ea typeface="Open Sans"/>
                <a:cs typeface="Open Sans"/>
                <a:sym typeface="Open Sans"/>
              </a:rPr>
            </a:b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endParaRPr/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br>
              <a:rPr lang="en-HU"/>
            </a:br>
            <a:endParaRPr/>
          </a:p>
        </p:txBody>
      </p:sp>
      <p:pic>
        <p:nvPicPr>
          <p:cNvPr id="717" name="Google Shape;717;p19" descr="A gold trophy with a purple and blu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7504" y="2792787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9" descr="A person holding a micro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77503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9" descr="A group of people sitting at computer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043794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19" descr="A person looking at a scree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51050" y="2788824"/>
            <a:ext cx="3215694" cy="3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9"/>
          <p:cNvSpPr txBox="1"/>
          <p:nvPr/>
        </p:nvSpPr>
        <p:spPr>
          <a:xfrm>
            <a:off x="5266746" y="2979406"/>
            <a:ext cx="45779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VERSENGŐ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A győzelemre, a rangsorolásra és a versenyekre összpontosítanak.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VERSENYSZITUÁCIÓ</a:t>
            </a:r>
            <a:endParaRPr sz="1800" b="1"/>
          </a:p>
        </p:txBody>
      </p:sp>
      <p:sp>
        <p:nvSpPr>
          <p:cNvPr id="722" name="Google Shape;722;p19"/>
          <p:cNvSpPr txBox="1"/>
          <p:nvPr/>
        </p:nvSpPr>
        <p:spPr>
          <a:xfrm>
            <a:off x="10411088" y="2956962"/>
            <a:ext cx="5126678" cy="33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EREDMÉNYKÖZPONTÚ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Feladatok, célok gyors vagy</a:t>
            </a:r>
            <a:b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teljes körű megoldására törekednek.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ELŐREHALADÁS</a:t>
            </a:r>
            <a:endParaRPr sz="1600" b="1"/>
          </a:p>
        </p:txBody>
      </p:sp>
      <p:sp>
        <p:nvSpPr>
          <p:cNvPr id="723" name="Google Shape;723;p19"/>
          <p:cNvSpPr txBox="1"/>
          <p:nvPr/>
        </p:nvSpPr>
        <p:spPr>
          <a:xfrm>
            <a:off x="5232295" y="6947107"/>
            <a:ext cx="45779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KAPCSOLATÉPÍTŐ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Baráti / szoros kapcsolatok kialakítására törekednek. Másokkal együtt vesznek részt aktivitásokban.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KOOPERÁCIÓ</a:t>
            </a:r>
            <a:endParaRPr sz="1800" b="1"/>
          </a:p>
        </p:txBody>
      </p:sp>
      <p:sp>
        <p:nvSpPr>
          <p:cNvPr id="724" name="Google Shape;724;p19"/>
          <p:cNvSpPr txBox="1"/>
          <p:nvPr/>
        </p:nvSpPr>
        <p:spPr>
          <a:xfrm>
            <a:off x="10426731" y="6947106"/>
            <a:ext cx="45780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FELFEDEZŐ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A teljes rendszer felfedezésére, az ismeretlen feltárására fókuszálnak.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KÍVÁNCSISÁG</a:t>
            </a:r>
            <a:endParaRPr sz="1800" b="1"/>
          </a:p>
        </p:txBody>
      </p:sp>
      <p:sp>
        <p:nvSpPr>
          <p:cNvPr id="725" name="Google Shape;725;p19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BARTLE-FÉLE JÁTÉKOSTÍPUSOK</a:t>
            </a:r>
            <a:endParaRPr sz="395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6" name="Google Shape;726;p19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p19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28" name="Google Shape;728;p19" descr="A blue sign with white letter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9" name="Google Shape;729;p19"/>
          <p:cNvGrpSpPr/>
          <p:nvPr/>
        </p:nvGrpSpPr>
        <p:grpSpPr>
          <a:xfrm>
            <a:off x="17873800" y="1194428"/>
            <a:ext cx="1018453" cy="944218"/>
            <a:chOff x="17873800" y="1194428"/>
            <a:chExt cx="1018453" cy="944218"/>
          </a:xfrm>
        </p:grpSpPr>
        <p:pic>
          <p:nvPicPr>
            <p:cNvPr id="730" name="Google Shape;730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60533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733997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Google Shape;732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873800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3" name="Google Shape;733;p1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447266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4" name="Google Shape;734;p1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733997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Google Shape;735;p1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60533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1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19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8" name="Google Shape;738;p1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160533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9" name="Google Shape;739;p1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873800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0" name="Google Shape;740;p1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733997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1" name="Google Shape;741;p19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8447266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2" name="Google Shape;742;p19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743" name="Google Shape;743;p1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4" name="Google Shape;744;p19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Google Shape;745;p19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6" name="Google Shape;746;p1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19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19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1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1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1" name="Google Shape;751;p19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1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1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1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23"/>
          <p:cNvSpPr txBox="1">
            <a:spLocks noGrp="1"/>
          </p:cNvSpPr>
          <p:nvPr>
            <p:ph type="body" idx="1"/>
          </p:nvPr>
        </p:nvSpPr>
        <p:spPr>
          <a:xfrm>
            <a:off x="1184710" y="2530475"/>
            <a:ext cx="18035324" cy="208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800">
                <a:latin typeface="Open Sans"/>
                <a:ea typeface="Open Sans"/>
                <a:cs typeface="Open Sans"/>
                <a:sym typeface="Open Sans"/>
              </a:rPr>
            </a:b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endParaRPr/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br>
              <a:rPr lang="en-HU"/>
            </a:br>
            <a:endParaRPr/>
          </a:p>
        </p:txBody>
      </p:sp>
      <p:pic>
        <p:nvPicPr>
          <p:cNvPr id="900" name="Google Shape;900;p23" descr="A blue sign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1" name="Google Shape;901;p23"/>
          <p:cNvGrpSpPr/>
          <p:nvPr/>
        </p:nvGrpSpPr>
        <p:grpSpPr>
          <a:xfrm>
            <a:off x="10474927" y="2815971"/>
            <a:ext cx="4235140" cy="4328555"/>
            <a:chOff x="10324293" y="5964325"/>
            <a:chExt cx="4235140" cy="4328555"/>
          </a:xfrm>
        </p:grpSpPr>
        <p:sp>
          <p:nvSpPr>
            <p:cNvPr id="902" name="Google Shape;902;p23"/>
            <p:cNvSpPr/>
            <p:nvPr/>
          </p:nvSpPr>
          <p:spPr>
            <a:xfrm>
              <a:off x="10548773" y="5964325"/>
              <a:ext cx="4010660" cy="4010660"/>
            </a:xfrm>
            <a:custGeom>
              <a:avLst/>
              <a:gdLst/>
              <a:ahLst/>
              <a:cxnLst/>
              <a:rect l="l" t="t" r="r" b="b"/>
              <a:pathLst>
                <a:path w="4010659" h="4010659" extrusionOk="0">
                  <a:moveTo>
                    <a:pt x="314126" y="0"/>
                  </a:moveTo>
                  <a:lnTo>
                    <a:pt x="267706" y="3405"/>
                  </a:lnTo>
                  <a:lnTo>
                    <a:pt x="223400" y="13299"/>
                  </a:lnTo>
                  <a:lnTo>
                    <a:pt x="181696" y="29194"/>
                  </a:lnTo>
                  <a:lnTo>
                    <a:pt x="143079" y="50606"/>
                  </a:lnTo>
                  <a:lnTo>
                    <a:pt x="108034" y="77048"/>
                  </a:lnTo>
                  <a:lnTo>
                    <a:pt x="77048" y="108034"/>
                  </a:lnTo>
                  <a:lnTo>
                    <a:pt x="50606" y="143079"/>
                  </a:lnTo>
                  <a:lnTo>
                    <a:pt x="29194" y="181696"/>
                  </a:lnTo>
                  <a:lnTo>
                    <a:pt x="13299" y="223400"/>
                  </a:lnTo>
                  <a:lnTo>
                    <a:pt x="3405" y="267706"/>
                  </a:lnTo>
                  <a:lnTo>
                    <a:pt x="0" y="314126"/>
                  </a:lnTo>
                  <a:lnTo>
                    <a:pt x="0" y="3696222"/>
                  </a:lnTo>
                  <a:lnTo>
                    <a:pt x="3405" y="3742642"/>
                  </a:lnTo>
                  <a:lnTo>
                    <a:pt x="13299" y="3786948"/>
                  </a:lnTo>
                  <a:lnTo>
                    <a:pt x="29194" y="3828652"/>
                  </a:lnTo>
                  <a:lnTo>
                    <a:pt x="50606" y="3867269"/>
                  </a:lnTo>
                  <a:lnTo>
                    <a:pt x="77048" y="3902314"/>
                  </a:lnTo>
                  <a:lnTo>
                    <a:pt x="108034" y="3933300"/>
                  </a:lnTo>
                  <a:lnTo>
                    <a:pt x="143079" y="3959742"/>
                  </a:lnTo>
                  <a:lnTo>
                    <a:pt x="181696" y="3981154"/>
                  </a:lnTo>
                  <a:lnTo>
                    <a:pt x="223400" y="3997049"/>
                  </a:lnTo>
                  <a:lnTo>
                    <a:pt x="267706" y="4006943"/>
                  </a:lnTo>
                  <a:lnTo>
                    <a:pt x="314126" y="4010349"/>
                  </a:lnTo>
                  <a:lnTo>
                    <a:pt x="3696222" y="4010349"/>
                  </a:lnTo>
                  <a:lnTo>
                    <a:pt x="3742640" y="4006943"/>
                  </a:lnTo>
                  <a:lnTo>
                    <a:pt x="3786944" y="3997049"/>
                  </a:lnTo>
                  <a:lnTo>
                    <a:pt x="3828647" y="3981154"/>
                  </a:lnTo>
                  <a:lnTo>
                    <a:pt x="3867265" y="3959742"/>
                  </a:lnTo>
                  <a:lnTo>
                    <a:pt x="3902310" y="3933300"/>
                  </a:lnTo>
                  <a:lnTo>
                    <a:pt x="3933297" y="3902314"/>
                  </a:lnTo>
                  <a:lnTo>
                    <a:pt x="3959739" y="3867269"/>
                  </a:lnTo>
                  <a:lnTo>
                    <a:pt x="3981152" y="3828652"/>
                  </a:lnTo>
                  <a:lnTo>
                    <a:pt x="3997048" y="3786948"/>
                  </a:lnTo>
                  <a:lnTo>
                    <a:pt x="4006943" y="3742642"/>
                  </a:lnTo>
                  <a:lnTo>
                    <a:pt x="4010349" y="3696222"/>
                  </a:lnTo>
                  <a:lnTo>
                    <a:pt x="4010349" y="314126"/>
                  </a:lnTo>
                  <a:lnTo>
                    <a:pt x="4006943" y="267706"/>
                  </a:lnTo>
                  <a:lnTo>
                    <a:pt x="3997048" y="223400"/>
                  </a:lnTo>
                  <a:lnTo>
                    <a:pt x="3981152" y="181696"/>
                  </a:lnTo>
                  <a:lnTo>
                    <a:pt x="3959739" y="143079"/>
                  </a:lnTo>
                  <a:lnTo>
                    <a:pt x="3933297" y="108034"/>
                  </a:lnTo>
                  <a:lnTo>
                    <a:pt x="3902310" y="77048"/>
                  </a:lnTo>
                  <a:lnTo>
                    <a:pt x="3867265" y="50606"/>
                  </a:lnTo>
                  <a:lnTo>
                    <a:pt x="3828647" y="29194"/>
                  </a:lnTo>
                  <a:lnTo>
                    <a:pt x="3786944" y="13299"/>
                  </a:lnTo>
                  <a:lnTo>
                    <a:pt x="3742640" y="3405"/>
                  </a:lnTo>
                  <a:lnTo>
                    <a:pt x="3696222" y="0"/>
                  </a:lnTo>
                  <a:lnTo>
                    <a:pt x="314126" y="0"/>
                  </a:lnTo>
                  <a:close/>
                </a:path>
              </a:pathLst>
            </a:custGeom>
            <a:noFill/>
            <a:ln w="10450" cap="flat" cmpd="sng">
              <a:solidFill>
                <a:srgbClr val="CCE3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903" name="Google Shape;903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24293" y="6282531"/>
              <a:ext cx="4010349" cy="4010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4" name="Google Shape;904;p23"/>
            <p:cNvSpPr txBox="1"/>
            <p:nvPr/>
          </p:nvSpPr>
          <p:spPr>
            <a:xfrm>
              <a:off x="10702931" y="8816353"/>
              <a:ext cx="3253072" cy="386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6500" rIns="0" bIns="0" anchor="t" anchorCtr="0">
              <a:spAutoFit/>
            </a:bodyPr>
            <a:lstStyle/>
            <a:p>
              <a:pPr marL="1270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U" sz="24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ÉLMÉNYTERVEZÉS</a:t>
              </a: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05" name="Google Shape;905;p23"/>
          <p:cNvGrpSpPr/>
          <p:nvPr/>
        </p:nvGrpSpPr>
        <p:grpSpPr>
          <a:xfrm>
            <a:off x="15039927" y="2828731"/>
            <a:ext cx="4232323" cy="4328555"/>
            <a:chOff x="15046662" y="5964325"/>
            <a:chExt cx="4232323" cy="4328555"/>
          </a:xfrm>
        </p:grpSpPr>
        <p:sp>
          <p:nvSpPr>
            <p:cNvPr id="906" name="Google Shape;906;p23"/>
            <p:cNvSpPr/>
            <p:nvPr/>
          </p:nvSpPr>
          <p:spPr>
            <a:xfrm>
              <a:off x="15268325" y="5964325"/>
              <a:ext cx="4010660" cy="4010660"/>
            </a:xfrm>
            <a:custGeom>
              <a:avLst/>
              <a:gdLst/>
              <a:ahLst/>
              <a:cxnLst/>
              <a:rect l="l" t="t" r="r" b="b"/>
              <a:pathLst>
                <a:path w="4010659" h="4010659" extrusionOk="0">
                  <a:moveTo>
                    <a:pt x="314126" y="0"/>
                  </a:moveTo>
                  <a:lnTo>
                    <a:pt x="267706" y="3405"/>
                  </a:lnTo>
                  <a:lnTo>
                    <a:pt x="223400" y="13299"/>
                  </a:lnTo>
                  <a:lnTo>
                    <a:pt x="181696" y="29194"/>
                  </a:lnTo>
                  <a:lnTo>
                    <a:pt x="143079" y="50606"/>
                  </a:lnTo>
                  <a:lnTo>
                    <a:pt x="108034" y="77048"/>
                  </a:lnTo>
                  <a:lnTo>
                    <a:pt x="77048" y="108034"/>
                  </a:lnTo>
                  <a:lnTo>
                    <a:pt x="50606" y="143079"/>
                  </a:lnTo>
                  <a:lnTo>
                    <a:pt x="29194" y="181696"/>
                  </a:lnTo>
                  <a:lnTo>
                    <a:pt x="13299" y="223400"/>
                  </a:lnTo>
                  <a:lnTo>
                    <a:pt x="3405" y="267706"/>
                  </a:lnTo>
                  <a:lnTo>
                    <a:pt x="0" y="314126"/>
                  </a:lnTo>
                  <a:lnTo>
                    <a:pt x="0" y="3696222"/>
                  </a:lnTo>
                  <a:lnTo>
                    <a:pt x="3405" y="3742642"/>
                  </a:lnTo>
                  <a:lnTo>
                    <a:pt x="13299" y="3786948"/>
                  </a:lnTo>
                  <a:lnTo>
                    <a:pt x="29194" y="3828652"/>
                  </a:lnTo>
                  <a:lnTo>
                    <a:pt x="50606" y="3867269"/>
                  </a:lnTo>
                  <a:lnTo>
                    <a:pt x="77048" y="3902314"/>
                  </a:lnTo>
                  <a:lnTo>
                    <a:pt x="108034" y="3933300"/>
                  </a:lnTo>
                  <a:lnTo>
                    <a:pt x="143079" y="3959742"/>
                  </a:lnTo>
                  <a:lnTo>
                    <a:pt x="181696" y="3981154"/>
                  </a:lnTo>
                  <a:lnTo>
                    <a:pt x="223400" y="3997049"/>
                  </a:lnTo>
                  <a:lnTo>
                    <a:pt x="267706" y="4006943"/>
                  </a:lnTo>
                  <a:lnTo>
                    <a:pt x="314126" y="4010349"/>
                  </a:lnTo>
                  <a:lnTo>
                    <a:pt x="3696222" y="4010349"/>
                  </a:lnTo>
                  <a:lnTo>
                    <a:pt x="3742642" y="4006943"/>
                  </a:lnTo>
                  <a:lnTo>
                    <a:pt x="3786948" y="3997049"/>
                  </a:lnTo>
                  <a:lnTo>
                    <a:pt x="3828652" y="3981154"/>
                  </a:lnTo>
                  <a:lnTo>
                    <a:pt x="3867269" y="3959742"/>
                  </a:lnTo>
                  <a:lnTo>
                    <a:pt x="3902314" y="3933300"/>
                  </a:lnTo>
                  <a:lnTo>
                    <a:pt x="3933300" y="3902314"/>
                  </a:lnTo>
                  <a:lnTo>
                    <a:pt x="3959742" y="3867269"/>
                  </a:lnTo>
                  <a:lnTo>
                    <a:pt x="3981154" y="3828652"/>
                  </a:lnTo>
                  <a:lnTo>
                    <a:pt x="3997049" y="3786948"/>
                  </a:lnTo>
                  <a:lnTo>
                    <a:pt x="4006943" y="3742642"/>
                  </a:lnTo>
                  <a:lnTo>
                    <a:pt x="4010349" y="3696222"/>
                  </a:lnTo>
                  <a:lnTo>
                    <a:pt x="4010349" y="314126"/>
                  </a:lnTo>
                  <a:lnTo>
                    <a:pt x="4006943" y="267706"/>
                  </a:lnTo>
                  <a:lnTo>
                    <a:pt x="3997049" y="223400"/>
                  </a:lnTo>
                  <a:lnTo>
                    <a:pt x="3981154" y="181696"/>
                  </a:lnTo>
                  <a:lnTo>
                    <a:pt x="3959742" y="143079"/>
                  </a:lnTo>
                  <a:lnTo>
                    <a:pt x="3933300" y="108034"/>
                  </a:lnTo>
                  <a:lnTo>
                    <a:pt x="3902314" y="77048"/>
                  </a:lnTo>
                  <a:lnTo>
                    <a:pt x="3867269" y="50606"/>
                  </a:lnTo>
                  <a:lnTo>
                    <a:pt x="3828652" y="29194"/>
                  </a:lnTo>
                  <a:lnTo>
                    <a:pt x="3786948" y="13299"/>
                  </a:lnTo>
                  <a:lnTo>
                    <a:pt x="3742642" y="3405"/>
                  </a:lnTo>
                  <a:lnTo>
                    <a:pt x="3696222" y="0"/>
                  </a:lnTo>
                  <a:lnTo>
                    <a:pt x="314126" y="0"/>
                  </a:lnTo>
                  <a:close/>
                </a:path>
              </a:pathLst>
            </a:custGeom>
            <a:noFill/>
            <a:ln w="10450" cap="flat" cmpd="sng">
              <a:solidFill>
                <a:srgbClr val="CCE3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907" name="Google Shape;907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046662" y="6282531"/>
              <a:ext cx="4010349" cy="4010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8" name="Google Shape;908;p23"/>
            <p:cNvSpPr txBox="1"/>
            <p:nvPr/>
          </p:nvSpPr>
          <p:spPr>
            <a:xfrm>
              <a:off x="15399725" y="8652403"/>
              <a:ext cx="3304222" cy="80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ctr" rtl="0">
                <a:lnSpc>
                  <a:spcPct val="110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U" sz="24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FOLYAMATOS INTERAKCIÓ</a:t>
              </a: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09" name="Google Shape;909;p23"/>
          <p:cNvGrpSpPr/>
          <p:nvPr/>
        </p:nvGrpSpPr>
        <p:grpSpPr>
          <a:xfrm>
            <a:off x="1184710" y="3108944"/>
            <a:ext cx="4246255" cy="4267197"/>
            <a:chOff x="1047090" y="3287870"/>
            <a:chExt cx="4246255" cy="4267197"/>
          </a:xfrm>
        </p:grpSpPr>
        <p:sp>
          <p:nvSpPr>
            <p:cNvPr id="910" name="Google Shape;910;p23"/>
            <p:cNvSpPr/>
            <p:nvPr/>
          </p:nvSpPr>
          <p:spPr>
            <a:xfrm>
              <a:off x="1282685" y="3544407"/>
              <a:ext cx="4010660" cy="4010660"/>
            </a:xfrm>
            <a:custGeom>
              <a:avLst/>
              <a:gdLst/>
              <a:ahLst/>
              <a:cxnLst/>
              <a:rect l="l" t="t" r="r" b="b"/>
              <a:pathLst>
                <a:path w="4010659" h="4010660" extrusionOk="0">
                  <a:moveTo>
                    <a:pt x="314126" y="0"/>
                  </a:moveTo>
                  <a:lnTo>
                    <a:pt x="267706" y="3405"/>
                  </a:lnTo>
                  <a:lnTo>
                    <a:pt x="223400" y="13299"/>
                  </a:lnTo>
                  <a:lnTo>
                    <a:pt x="181696" y="29194"/>
                  </a:lnTo>
                  <a:lnTo>
                    <a:pt x="143079" y="50606"/>
                  </a:lnTo>
                  <a:lnTo>
                    <a:pt x="108034" y="77048"/>
                  </a:lnTo>
                  <a:lnTo>
                    <a:pt x="77048" y="108034"/>
                  </a:lnTo>
                  <a:lnTo>
                    <a:pt x="50606" y="143079"/>
                  </a:lnTo>
                  <a:lnTo>
                    <a:pt x="29194" y="181696"/>
                  </a:lnTo>
                  <a:lnTo>
                    <a:pt x="13299" y="223400"/>
                  </a:lnTo>
                  <a:lnTo>
                    <a:pt x="3405" y="267706"/>
                  </a:lnTo>
                  <a:lnTo>
                    <a:pt x="0" y="314126"/>
                  </a:lnTo>
                  <a:lnTo>
                    <a:pt x="0" y="3696222"/>
                  </a:lnTo>
                  <a:lnTo>
                    <a:pt x="3405" y="3742642"/>
                  </a:lnTo>
                  <a:lnTo>
                    <a:pt x="13299" y="3786948"/>
                  </a:lnTo>
                  <a:lnTo>
                    <a:pt x="29194" y="3828652"/>
                  </a:lnTo>
                  <a:lnTo>
                    <a:pt x="50606" y="3867269"/>
                  </a:lnTo>
                  <a:lnTo>
                    <a:pt x="77048" y="3902314"/>
                  </a:lnTo>
                  <a:lnTo>
                    <a:pt x="108034" y="3933300"/>
                  </a:lnTo>
                  <a:lnTo>
                    <a:pt x="143079" y="3959742"/>
                  </a:lnTo>
                  <a:lnTo>
                    <a:pt x="181696" y="3981154"/>
                  </a:lnTo>
                  <a:lnTo>
                    <a:pt x="223400" y="3997049"/>
                  </a:lnTo>
                  <a:lnTo>
                    <a:pt x="267706" y="4006943"/>
                  </a:lnTo>
                  <a:lnTo>
                    <a:pt x="314126" y="4010349"/>
                  </a:lnTo>
                  <a:lnTo>
                    <a:pt x="3696222" y="4010349"/>
                  </a:lnTo>
                  <a:lnTo>
                    <a:pt x="3742642" y="4006943"/>
                  </a:lnTo>
                  <a:lnTo>
                    <a:pt x="3786948" y="3997049"/>
                  </a:lnTo>
                  <a:lnTo>
                    <a:pt x="3828652" y="3981154"/>
                  </a:lnTo>
                  <a:lnTo>
                    <a:pt x="3867269" y="3959742"/>
                  </a:lnTo>
                  <a:lnTo>
                    <a:pt x="3902314" y="3933300"/>
                  </a:lnTo>
                  <a:lnTo>
                    <a:pt x="3933300" y="3902314"/>
                  </a:lnTo>
                  <a:lnTo>
                    <a:pt x="3959742" y="3867269"/>
                  </a:lnTo>
                  <a:lnTo>
                    <a:pt x="3981154" y="3828652"/>
                  </a:lnTo>
                  <a:lnTo>
                    <a:pt x="3997049" y="3786948"/>
                  </a:lnTo>
                  <a:lnTo>
                    <a:pt x="4006943" y="3742642"/>
                  </a:lnTo>
                  <a:lnTo>
                    <a:pt x="4010349" y="3696222"/>
                  </a:lnTo>
                  <a:lnTo>
                    <a:pt x="4010349" y="314126"/>
                  </a:lnTo>
                  <a:lnTo>
                    <a:pt x="4006943" y="267706"/>
                  </a:lnTo>
                  <a:lnTo>
                    <a:pt x="3997049" y="223400"/>
                  </a:lnTo>
                  <a:lnTo>
                    <a:pt x="3981154" y="181696"/>
                  </a:lnTo>
                  <a:lnTo>
                    <a:pt x="3959742" y="143079"/>
                  </a:lnTo>
                  <a:lnTo>
                    <a:pt x="3933300" y="108034"/>
                  </a:lnTo>
                  <a:lnTo>
                    <a:pt x="3902314" y="77048"/>
                  </a:lnTo>
                  <a:lnTo>
                    <a:pt x="3867269" y="50606"/>
                  </a:lnTo>
                  <a:lnTo>
                    <a:pt x="3828652" y="29194"/>
                  </a:lnTo>
                  <a:lnTo>
                    <a:pt x="3786948" y="13299"/>
                  </a:lnTo>
                  <a:lnTo>
                    <a:pt x="3742642" y="3405"/>
                  </a:lnTo>
                  <a:lnTo>
                    <a:pt x="3696222" y="0"/>
                  </a:lnTo>
                  <a:lnTo>
                    <a:pt x="314126" y="0"/>
                  </a:lnTo>
                  <a:close/>
                </a:path>
              </a:pathLst>
            </a:custGeom>
            <a:noFill/>
            <a:ln w="10450" cap="flat" cmpd="sng">
              <a:solidFill>
                <a:srgbClr val="CCE3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911" name="Google Shape;911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7090" y="3287870"/>
              <a:ext cx="4010349" cy="4010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2" name="Google Shape;912;p23"/>
            <p:cNvSpPr txBox="1"/>
            <p:nvPr/>
          </p:nvSpPr>
          <p:spPr>
            <a:xfrm>
              <a:off x="1247502" y="5846925"/>
              <a:ext cx="3609525" cy="399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ctr" rtl="0">
                <a:lnSpc>
                  <a:spcPct val="110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U" sz="24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INFORMÁCIÓSZERZÉS</a:t>
              </a: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13" name="Google Shape;913;p23"/>
          <p:cNvGrpSpPr/>
          <p:nvPr/>
        </p:nvGrpSpPr>
        <p:grpSpPr>
          <a:xfrm>
            <a:off x="5747204" y="3134177"/>
            <a:ext cx="4282891" cy="4267197"/>
            <a:chOff x="5921559" y="3287870"/>
            <a:chExt cx="4282891" cy="4267197"/>
          </a:xfrm>
        </p:grpSpPr>
        <p:grpSp>
          <p:nvGrpSpPr>
            <p:cNvPr id="914" name="Google Shape;914;p23"/>
            <p:cNvGrpSpPr/>
            <p:nvPr/>
          </p:nvGrpSpPr>
          <p:grpSpPr>
            <a:xfrm>
              <a:off x="5921559" y="3287870"/>
              <a:ext cx="4282891" cy="4267197"/>
              <a:chOff x="14970462" y="1047088"/>
              <a:chExt cx="4282891" cy="4267197"/>
            </a:xfrm>
          </p:grpSpPr>
          <p:sp>
            <p:nvSpPr>
              <p:cNvPr id="915" name="Google Shape;915;p23"/>
              <p:cNvSpPr/>
              <p:nvPr/>
            </p:nvSpPr>
            <p:spPr>
              <a:xfrm>
                <a:off x="15242693" y="1303625"/>
                <a:ext cx="4010660" cy="4010660"/>
              </a:xfrm>
              <a:custGeom>
                <a:avLst/>
                <a:gdLst/>
                <a:ahLst/>
                <a:cxnLst/>
                <a:rect l="l" t="t" r="r" b="b"/>
                <a:pathLst>
                  <a:path w="4010659" h="4010660" extrusionOk="0">
                    <a:moveTo>
                      <a:pt x="314126" y="0"/>
                    </a:moveTo>
                    <a:lnTo>
                      <a:pt x="267706" y="3405"/>
                    </a:lnTo>
                    <a:lnTo>
                      <a:pt x="223400" y="13299"/>
                    </a:lnTo>
                    <a:lnTo>
                      <a:pt x="181696" y="29194"/>
                    </a:lnTo>
                    <a:lnTo>
                      <a:pt x="143079" y="50606"/>
                    </a:lnTo>
                    <a:lnTo>
                      <a:pt x="108034" y="77048"/>
                    </a:lnTo>
                    <a:lnTo>
                      <a:pt x="77048" y="108034"/>
                    </a:lnTo>
                    <a:lnTo>
                      <a:pt x="50606" y="143079"/>
                    </a:lnTo>
                    <a:lnTo>
                      <a:pt x="29194" y="181696"/>
                    </a:lnTo>
                    <a:lnTo>
                      <a:pt x="13299" y="223400"/>
                    </a:lnTo>
                    <a:lnTo>
                      <a:pt x="3405" y="267706"/>
                    </a:lnTo>
                    <a:lnTo>
                      <a:pt x="0" y="314126"/>
                    </a:lnTo>
                    <a:lnTo>
                      <a:pt x="0" y="3696222"/>
                    </a:lnTo>
                    <a:lnTo>
                      <a:pt x="3405" y="3742642"/>
                    </a:lnTo>
                    <a:lnTo>
                      <a:pt x="13299" y="3786948"/>
                    </a:lnTo>
                    <a:lnTo>
                      <a:pt x="29194" y="3828652"/>
                    </a:lnTo>
                    <a:lnTo>
                      <a:pt x="50606" y="3867269"/>
                    </a:lnTo>
                    <a:lnTo>
                      <a:pt x="77048" y="3902314"/>
                    </a:lnTo>
                    <a:lnTo>
                      <a:pt x="108034" y="3933300"/>
                    </a:lnTo>
                    <a:lnTo>
                      <a:pt x="143079" y="3959742"/>
                    </a:lnTo>
                    <a:lnTo>
                      <a:pt x="181696" y="3981154"/>
                    </a:lnTo>
                    <a:lnTo>
                      <a:pt x="223400" y="3997049"/>
                    </a:lnTo>
                    <a:lnTo>
                      <a:pt x="267706" y="4006943"/>
                    </a:lnTo>
                    <a:lnTo>
                      <a:pt x="314126" y="4010349"/>
                    </a:lnTo>
                    <a:lnTo>
                      <a:pt x="3696222" y="4010349"/>
                    </a:lnTo>
                    <a:lnTo>
                      <a:pt x="3742642" y="4006943"/>
                    </a:lnTo>
                    <a:lnTo>
                      <a:pt x="3786948" y="3997049"/>
                    </a:lnTo>
                    <a:lnTo>
                      <a:pt x="3828652" y="3981154"/>
                    </a:lnTo>
                    <a:lnTo>
                      <a:pt x="3867269" y="3959742"/>
                    </a:lnTo>
                    <a:lnTo>
                      <a:pt x="3902314" y="3933300"/>
                    </a:lnTo>
                    <a:lnTo>
                      <a:pt x="3933300" y="3902314"/>
                    </a:lnTo>
                    <a:lnTo>
                      <a:pt x="3959742" y="3867269"/>
                    </a:lnTo>
                    <a:lnTo>
                      <a:pt x="3981154" y="3828652"/>
                    </a:lnTo>
                    <a:lnTo>
                      <a:pt x="3997049" y="3786948"/>
                    </a:lnTo>
                    <a:lnTo>
                      <a:pt x="4006943" y="3742642"/>
                    </a:lnTo>
                    <a:lnTo>
                      <a:pt x="4010349" y="3696222"/>
                    </a:lnTo>
                    <a:lnTo>
                      <a:pt x="4010349" y="314126"/>
                    </a:lnTo>
                    <a:lnTo>
                      <a:pt x="4006943" y="267706"/>
                    </a:lnTo>
                    <a:lnTo>
                      <a:pt x="3997049" y="223400"/>
                    </a:lnTo>
                    <a:lnTo>
                      <a:pt x="3981154" y="181696"/>
                    </a:lnTo>
                    <a:lnTo>
                      <a:pt x="3959742" y="143079"/>
                    </a:lnTo>
                    <a:lnTo>
                      <a:pt x="3933300" y="108034"/>
                    </a:lnTo>
                    <a:lnTo>
                      <a:pt x="3902314" y="77048"/>
                    </a:lnTo>
                    <a:lnTo>
                      <a:pt x="3867269" y="50606"/>
                    </a:lnTo>
                    <a:lnTo>
                      <a:pt x="3828652" y="29194"/>
                    </a:lnTo>
                    <a:lnTo>
                      <a:pt x="3786948" y="13299"/>
                    </a:lnTo>
                    <a:lnTo>
                      <a:pt x="3742642" y="3405"/>
                    </a:lnTo>
                    <a:lnTo>
                      <a:pt x="3696222" y="0"/>
                    </a:lnTo>
                    <a:lnTo>
                      <a:pt x="314126" y="0"/>
                    </a:lnTo>
                    <a:close/>
                  </a:path>
                </a:pathLst>
              </a:custGeom>
              <a:noFill/>
              <a:ln w="10450" cap="flat" cmpd="sng">
                <a:solidFill>
                  <a:srgbClr val="CCE3F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pic>
            <p:nvPicPr>
              <p:cNvPr id="916" name="Google Shape;916;p2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4970462" y="1047088"/>
                <a:ext cx="4010349" cy="40103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17" name="Google Shape;917;p23"/>
            <p:cNvSpPr txBox="1"/>
            <p:nvPr/>
          </p:nvSpPr>
          <p:spPr>
            <a:xfrm>
              <a:off x="6392256" y="5670502"/>
              <a:ext cx="3068955" cy="809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050" rIns="0" bIns="0" anchor="t" anchorCtr="0">
              <a:spAutoFit/>
            </a:bodyPr>
            <a:lstStyle/>
            <a:p>
              <a:pPr marL="12700" marR="5080" lvl="0" indent="0" algn="ctr" rtl="0">
                <a:lnSpc>
                  <a:spcPct val="110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U" sz="24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PREFERENCIÁK FELMÉRÉSE</a:t>
              </a: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18" name="Google Shape;918;p23"/>
          <p:cNvSpPr txBox="1"/>
          <p:nvPr/>
        </p:nvSpPr>
        <p:spPr>
          <a:xfrm>
            <a:off x="3852645" y="3205606"/>
            <a:ext cx="865405" cy="178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ctr" rtl="0">
              <a:lnSpc>
                <a:spcPct val="11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11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9" name="Google Shape;919;p23"/>
          <p:cNvSpPr txBox="1"/>
          <p:nvPr/>
        </p:nvSpPr>
        <p:spPr>
          <a:xfrm>
            <a:off x="8374590" y="3205606"/>
            <a:ext cx="865405" cy="178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ctr" rtl="0">
              <a:lnSpc>
                <a:spcPct val="11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11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0" name="Google Shape;920;p23"/>
          <p:cNvSpPr txBox="1"/>
          <p:nvPr/>
        </p:nvSpPr>
        <p:spPr>
          <a:xfrm>
            <a:off x="13302629" y="3183322"/>
            <a:ext cx="865405" cy="178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ctr" rtl="0">
              <a:lnSpc>
                <a:spcPct val="11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11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921" name="Google Shape;921;p23"/>
          <p:cNvSpPr txBox="1"/>
          <p:nvPr/>
        </p:nvSpPr>
        <p:spPr>
          <a:xfrm>
            <a:off x="17889287" y="3183322"/>
            <a:ext cx="865405" cy="178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ctr" rtl="0">
              <a:lnSpc>
                <a:spcPct val="11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11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922" name="Google Shape;922;p23"/>
          <p:cNvSpPr txBox="1"/>
          <p:nvPr/>
        </p:nvSpPr>
        <p:spPr>
          <a:xfrm>
            <a:off x="3345246" y="9803169"/>
            <a:ext cx="11610540" cy="38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 dirty="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Forrás: Personalization in Event Management: A Conceptual Framework (2019)</a:t>
            </a:r>
            <a:endParaRPr sz="2400" dirty="0">
              <a:solidFill>
                <a:srgbClr val="0F243E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grpSp>
        <p:nvGrpSpPr>
          <p:cNvPr id="923" name="Google Shape;923;p23"/>
          <p:cNvGrpSpPr/>
          <p:nvPr/>
        </p:nvGrpSpPr>
        <p:grpSpPr>
          <a:xfrm>
            <a:off x="1046104" y="9816478"/>
            <a:ext cx="2093789" cy="444988"/>
            <a:chOff x="1046104" y="9816478"/>
            <a:chExt cx="2093789" cy="444988"/>
          </a:xfrm>
        </p:grpSpPr>
        <p:pic>
          <p:nvPicPr>
            <p:cNvPr id="924" name="Google Shape;924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6" name="Google Shape;926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7" name="Google Shape;927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8" name="Google Shape;928;p2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9" name="Google Shape;929;p2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0" name="Google Shape;930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1" name="Google Shape;931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2" name="Google Shape;932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3" name="Google Shape;933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4" name="Google Shape;934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5" name="Google Shape;935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6" name="Google Shape;936;p23"/>
          <p:cNvGrpSpPr/>
          <p:nvPr/>
        </p:nvGrpSpPr>
        <p:grpSpPr>
          <a:xfrm>
            <a:off x="17873800" y="1194428"/>
            <a:ext cx="1018453" cy="944218"/>
            <a:chOff x="17873800" y="1194428"/>
            <a:chExt cx="1018453" cy="944218"/>
          </a:xfrm>
        </p:grpSpPr>
        <p:pic>
          <p:nvPicPr>
            <p:cNvPr id="937" name="Google Shape;937;p2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160533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2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733997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9" name="Google Shape;939;p2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7873800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0" name="Google Shape;940;p2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447266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1" name="Google Shape;941;p2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733997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2" name="Google Shape;942;p2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60533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3" name="Google Shape;943;p2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7873800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4" name="Google Shape;944;p2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8447266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5" name="Google Shape;945;p2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8160533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6" name="Google Shape;946;p2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7873800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7" name="Google Shape;947;p2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8733997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8" name="Google Shape;948;p2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8447266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760;p20">
            <a:extLst>
              <a:ext uri="{FF2B5EF4-FFF2-40B4-BE49-F238E27FC236}">
                <a16:creationId xmlns:a16="http://schemas.microsoft.com/office/drawing/2014/main" id="{992B8D69-CDFF-3B3F-C85A-DB0F7B17488B}"/>
              </a:ext>
            </a:extLst>
          </p:cNvPr>
          <p:cNvSpPr txBox="1"/>
          <p:nvPr/>
        </p:nvSpPr>
        <p:spPr>
          <a:xfrm>
            <a:off x="1034388" y="1541851"/>
            <a:ext cx="172472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 dirty="0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PERSZONALIZÁCIÓ A RENDEZVÉNYSZERVEZÉSBEN</a:t>
            </a:r>
            <a:endParaRPr sz="3950" dirty="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" name="Google Shape;761;p20">
            <a:extLst>
              <a:ext uri="{FF2B5EF4-FFF2-40B4-BE49-F238E27FC236}">
                <a16:creationId xmlns:a16="http://schemas.microsoft.com/office/drawing/2014/main" id="{858016CF-1586-28F2-55BF-586D41737A21}"/>
              </a:ext>
            </a:extLst>
          </p:cNvPr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62;p20">
            <a:extLst>
              <a:ext uri="{FF2B5EF4-FFF2-40B4-BE49-F238E27FC236}">
                <a16:creationId xmlns:a16="http://schemas.microsoft.com/office/drawing/2014/main" id="{90C2624A-CA56-3646-D739-DF7A15FECC15}"/>
              </a:ext>
            </a:extLst>
          </p:cNvPr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" grpId="0"/>
      <p:bldP spid="919" grpId="0"/>
      <p:bldP spid="920" grpId="0"/>
      <p:bldP spid="9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white pedestals with glass cases&#10;&#10;Description automatically generated">
            <a:extLst>
              <a:ext uri="{FF2B5EF4-FFF2-40B4-BE49-F238E27FC236}">
                <a16:creationId xmlns:a16="http://schemas.microsoft.com/office/drawing/2014/main" id="{E75A4EDC-CF54-D156-7AB2-052613203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33"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pic>
        <p:nvPicPr>
          <p:cNvPr id="80" name="Google Shape;80;p3" descr="A blue sign with white let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0;p1">
            <a:extLst>
              <a:ext uri="{FF2B5EF4-FFF2-40B4-BE49-F238E27FC236}">
                <a16:creationId xmlns:a16="http://schemas.microsoft.com/office/drawing/2014/main" id="{222DE0E8-8BEA-42EF-76C9-CCBABAA85C8D}"/>
              </a:ext>
            </a:extLst>
          </p:cNvPr>
          <p:cNvSpPr/>
          <p:nvPr/>
        </p:nvSpPr>
        <p:spPr>
          <a:xfrm>
            <a:off x="671" y="767564"/>
            <a:ext cx="10298361" cy="1847571"/>
          </a:xfrm>
          <a:prstGeom prst="rect">
            <a:avLst/>
          </a:prstGeom>
          <a:solidFill>
            <a:srgbClr val="17365D">
              <a:alpha val="7995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" name="Google Shape;312;p10">
            <a:extLst>
              <a:ext uri="{FF2B5EF4-FFF2-40B4-BE49-F238E27FC236}">
                <a16:creationId xmlns:a16="http://schemas.microsoft.com/office/drawing/2014/main" id="{1DD56AA9-4883-05DB-1189-F0F7C8293323}"/>
              </a:ext>
            </a:extLst>
          </p:cNvPr>
          <p:cNvSpPr txBox="1"/>
          <p:nvPr/>
        </p:nvSpPr>
        <p:spPr>
          <a:xfrm>
            <a:off x="1034387" y="1541851"/>
            <a:ext cx="10539991" cy="6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KIA // FENNTARTHATÓSÁGI QUIZ</a:t>
            </a:r>
            <a:endParaRPr sz="3950" dirty="0">
              <a:solidFill>
                <a:schemeClr val="bg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" name="Google Shape;313;p10">
            <a:extLst>
              <a:ext uri="{FF2B5EF4-FFF2-40B4-BE49-F238E27FC236}">
                <a16:creationId xmlns:a16="http://schemas.microsoft.com/office/drawing/2014/main" id="{58B25AE8-6EB0-A49C-23B7-73E7D11B8831}"/>
              </a:ext>
            </a:extLst>
          </p:cNvPr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CASE STUDY</a:t>
            </a:r>
            <a:endParaRPr sz="295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314;p10">
            <a:extLst>
              <a:ext uri="{FF2B5EF4-FFF2-40B4-BE49-F238E27FC236}">
                <a16:creationId xmlns:a16="http://schemas.microsoft.com/office/drawing/2014/main" id="{C6C30B27-8162-834C-D02C-C0934324F650}"/>
              </a:ext>
            </a:extLst>
          </p:cNvPr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20568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/>
          <p:nvPr/>
        </p:nvSpPr>
        <p:spPr>
          <a:xfrm>
            <a:off x="1034387" y="1541851"/>
            <a:ext cx="9409023" cy="6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950" b="1" dirty="0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EXIM BANK // SANTA’S HELPERS</a:t>
            </a:r>
          </a:p>
        </p:txBody>
      </p:sp>
      <p:sp>
        <p:nvSpPr>
          <p:cNvPr id="74" name="Google Shape;74;p3"/>
          <p:cNvSpPr txBox="1"/>
          <p:nvPr/>
        </p:nvSpPr>
        <p:spPr>
          <a:xfrm>
            <a:off x="1034388" y="945856"/>
            <a:ext cx="3946686" cy="46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CASE STUDIES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50" name="Picture 10">
            <a:extLst>
              <a:ext uri="{FF2B5EF4-FFF2-40B4-BE49-F238E27FC236}">
                <a16:creationId xmlns:a16="http://schemas.microsoft.com/office/drawing/2014/main" id="{0D8BB48A-E7DA-6AED-2F54-27D8131D6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53" y="3072944"/>
            <a:ext cx="2669400" cy="31386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046595F6-799F-E08E-EBF0-4469D9EA1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r="-116"/>
          <a:stretch/>
        </p:blipFill>
        <p:spPr bwMode="auto">
          <a:xfrm>
            <a:off x="1059561" y="6436366"/>
            <a:ext cx="6121934" cy="38140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EA61857D-CB0C-6FA3-F93E-9F5339CB4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24" y="3063982"/>
            <a:ext cx="2706623" cy="3147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>
            <a:extLst>
              <a:ext uri="{FF2B5EF4-FFF2-40B4-BE49-F238E27FC236}">
                <a16:creationId xmlns:a16="http://schemas.microsoft.com/office/drawing/2014/main" id="{410FA87E-0428-C20F-FA92-DD959C75D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" y="3072944"/>
            <a:ext cx="4240021" cy="31386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>
            <a:extLst>
              <a:ext uri="{FF2B5EF4-FFF2-40B4-BE49-F238E27FC236}">
                <a16:creationId xmlns:a16="http://schemas.microsoft.com/office/drawing/2014/main" id="{2A9CA6DE-51AA-DAA9-2A97-2BB846A5F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91" y="6436365"/>
            <a:ext cx="3909856" cy="38200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>
            <a:extLst>
              <a:ext uri="{FF2B5EF4-FFF2-40B4-BE49-F238E27FC236}">
                <a16:creationId xmlns:a16="http://schemas.microsoft.com/office/drawing/2014/main" id="{ED71E2D3-531E-1E65-8608-AB1639065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359" y="1069392"/>
            <a:ext cx="7891598" cy="51421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>
            <a:extLst>
              <a:ext uri="{FF2B5EF4-FFF2-40B4-BE49-F238E27FC236}">
                <a16:creationId xmlns:a16="http://schemas.microsoft.com/office/drawing/2014/main" id="{B6222B1E-4C03-873A-D49C-49E6B0F5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359" y="6436365"/>
            <a:ext cx="7891598" cy="38386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3" descr="A blue sign with white letters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14;p10">
            <a:extLst>
              <a:ext uri="{FF2B5EF4-FFF2-40B4-BE49-F238E27FC236}">
                <a16:creationId xmlns:a16="http://schemas.microsoft.com/office/drawing/2014/main" id="{8AB8D188-2CC4-BD31-1983-7538406370D7}"/>
              </a:ext>
            </a:extLst>
          </p:cNvPr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2609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 dirty="0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FOGALOM</a:t>
            </a:r>
            <a:endParaRPr sz="3950" dirty="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13" name="Google Shape;313;p10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15" name="Google Shape;315;p10" descr="A blue sign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0"/>
          <p:cNvSpPr txBox="1"/>
          <p:nvPr/>
        </p:nvSpPr>
        <p:spPr>
          <a:xfrm>
            <a:off x="0" y="3709491"/>
            <a:ext cx="10052050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40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A játékokban megtalálható összes </a:t>
            </a:r>
            <a:r>
              <a:rPr lang="en-HU" sz="40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szórakoztató elemet és élményt</a:t>
            </a:r>
            <a:br>
              <a:rPr lang="en-HU" sz="40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HU" sz="40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a való világban és produktív tevékenységeknél</a:t>
            </a:r>
            <a:br>
              <a:rPr lang="en-HU" sz="40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HU" sz="40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alkalmazó mesterség</a:t>
            </a:r>
            <a:r>
              <a:rPr lang="en-HU" sz="40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// Yu-Kai Chou</a:t>
            </a:r>
            <a:r>
              <a:rPr lang="en-HU" sz="2400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endParaRPr sz="2400" dirty="0"/>
          </a:p>
        </p:txBody>
      </p:sp>
      <p:pic>
        <p:nvPicPr>
          <p:cNvPr id="317" name="Google Shape;317;p10" descr="A person in a space suit walking on a rainb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1146"/>
          <a:stretch/>
        </p:blipFill>
        <p:spPr>
          <a:xfrm>
            <a:off x="10052050" y="-48272"/>
            <a:ext cx="10134600" cy="11405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0" descr="A blue sign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10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320" name="Google Shape;320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89344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in chairs watching a video game&#10;&#10;Description automatically generated">
            <a:extLst>
              <a:ext uri="{FF2B5EF4-FFF2-40B4-BE49-F238E27FC236}">
                <a16:creationId xmlns:a16="http://schemas.microsoft.com/office/drawing/2014/main" id="{5EBD967F-9D8D-CFB8-5E9E-F4A1CF090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30"/>
          <a:stretch/>
        </p:blipFill>
        <p:spPr>
          <a:xfrm>
            <a:off x="96252" y="6090080"/>
            <a:ext cx="9889958" cy="5074892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49568A8E-32AF-F83E-74D9-37B72E8D9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98"/>
          <a:stretch/>
        </p:blipFill>
        <p:spPr bwMode="auto">
          <a:xfrm>
            <a:off x="10117890" y="6090079"/>
            <a:ext cx="9889958" cy="507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sitting in bean bags&#10;&#10;Description automatically generated">
            <a:extLst>
              <a:ext uri="{FF2B5EF4-FFF2-40B4-BE49-F238E27FC236}">
                <a16:creationId xmlns:a16="http://schemas.microsoft.com/office/drawing/2014/main" id="{DF259E8D-F924-6655-4599-538CC1610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26"/>
          <a:stretch/>
        </p:blipFill>
        <p:spPr>
          <a:xfrm>
            <a:off x="96923" y="144379"/>
            <a:ext cx="9889958" cy="5767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A person holding a toy object&#10;&#10;Description automatically generated">
            <a:extLst>
              <a:ext uri="{FF2B5EF4-FFF2-40B4-BE49-F238E27FC236}">
                <a16:creationId xmlns:a16="http://schemas.microsoft.com/office/drawing/2014/main" id="{F63B9C27-85A1-E0EC-18EB-2B3BD55E06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26"/>
          <a:stretch/>
        </p:blipFill>
        <p:spPr>
          <a:xfrm>
            <a:off x="10117890" y="144378"/>
            <a:ext cx="9889958" cy="5767408"/>
          </a:xfrm>
          <a:prstGeom prst="rect">
            <a:avLst/>
          </a:prstGeom>
        </p:spPr>
      </p:pic>
      <p:pic>
        <p:nvPicPr>
          <p:cNvPr id="80" name="Google Shape;80;p3" descr="A blue sign with white letter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0;p1">
            <a:extLst>
              <a:ext uri="{FF2B5EF4-FFF2-40B4-BE49-F238E27FC236}">
                <a16:creationId xmlns:a16="http://schemas.microsoft.com/office/drawing/2014/main" id="{AE4DBFB0-E893-6B2F-5643-043448FD1793}"/>
              </a:ext>
            </a:extLst>
          </p:cNvPr>
          <p:cNvSpPr/>
          <p:nvPr/>
        </p:nvSpPr>
        <p:spPr>
          <a:xfrm>
            <a:off x="671" y="767564"/>
            <a:ext cx="13041561" cy="1847571"/>
          </a:xfrm>
          <a:prstGeom prst="rect">
            <a:avLst/>
          </a:prstGeom>
          <a:solidFill>
            <a:srgbClr val="17365D">
              <a:alpha val="7995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" name="Google Shape;312;p10">
            <a:extLst>
              <a:ext uri="{FF2B5EF4-FFF2-40B4-BE49-F238E27FC236}">
                <a16:creationId xmlns:a16="http://schemas.microsoft.com/office/drawing/2014/main" id="{F7197E96-88F6-F62C-604D-50CDBA619EFA}"/>
              </a:ext>
            </a:extLst>
          </p:cNvPr>
          <p:cNvSpPr txBox="1"/>
          <p:nvPr/>
        </p:nvSpPr>
        <p:spPr>
          <a:xfrm>
            <a:off x="1034387" y="1541851"/>
            <a:ext cx="12465045" cy="6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CIB + MOL + SAMSUNG // LOCAL HERO TOUR</a:t>
            </a:r>
            <a:endParaRPr sz="3950" dirty="0">
              <a:solidFill>
                <a:schemeClr val="bg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" name="Google Shape;313;p10">
            <a:extLst>
              <a:ext uri="{FF2B5EF4-FFF2-40B4-BE49-F238E27FC236}">
                <a16:creationId xmlns:a16="http://schemas.microsoft.com/office/drawing/2014/main" id="{5D48D738-8287-461C-B344-6B21895CB8BE}"/>
              </a:ext>
            </a:extLst>
          </p:cNvPr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CASE STUDY</a:t>
            </a:r>
            <a:endParaRPr sz="295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314;p10">
            <a:extLst>
              <a:ext uri="{FF2B5EF4-FFF2-40B4-BE49-F238E27FC236}">
                <a16:creationId xmlns:a16="http://schemas.microsoft.com/office/drawing/2014/main" id="{6573C435-937B-1ECB-21AB-BD9547D35028}"/>
              </a:ext>
            </a:extLst>
          </p:cNvPr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27540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on a snowboard&#10;&#10;Description automatically generated">
            <a:extLst>
              <a:ext uri="{FF2B5EF4-FFF2-40B4-BE49-F238E27FC236}">
                <a16:creationId xmlns:a16="http://schemas.microsoft.com/office/drawing/2014/main" id="{34563853-7B34-6678-E902-E1385362E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0" b="34185"/>
          <a:stretch/>
        </p:blipFill>
        <p:spPr>
          <a:xfrm>
            <a:off x="0" y="1"/>
            <a:ext cx="20104100" cy="11309350"/>
          </a:xfrm>
          <a:prstGeom prst="rect">
            <a:avLst/>
          </a:prstGeom>
        </p:spPr>
      </p:pic>
      <p:sp>
        <p:nvSpPr>
          <p:cNvPr id="955" name="Google Shape;955;p24"/>
          <p:cNvSpPr/>
          <p:nvPr/>
        </p:nvSpPr>
        <p:spPr>
          <a:xfrm>
            <a:off x="14149137" y="3537261"/>
            <a:ext cx="6037513" cy="1735836"/>
          </a:xfrm>
          <a:prstGeom prst="rect">
            <a:avLst/>
          </a:prstGeom>
          <a:solidFill>
            <a:srgbClr val="17365D">
              <a:alpha val="5725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56" name="Google Shape;956;p24"/>
          <p:cNvSpPr/>
          <p:nvPr/>
        </p:nvSpPr>
        <p:spPr>
          <a:xfrm>
            <a:off x="13794710" y="7712075"/>
            <a:ext cx="6391940" cy="1847571"/>
          </a:xfrm>
          <a:prstGeom prst="rect">
            <a:avLst/>
          </a:prstGeom>
          <a:solidFill>
            <a:srgbClr val="17365D">
              <a:alpha val="5725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57" name="Google Shape;957;p24"/>
          <p:cNvSpPr txBox="1"/>
          <p:nvPr/>
        </p:nvSpPr>
        <p:spPr>
          <a:xfrm>
            <a:off x="14654462" y="3657288"/>
            <a:ext cx="4445371" cy="1490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9600" b="1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KÖSZI!</a:t>
            </a:r>
            <a:endParaRPr/>
          </a:p>
        </p:txBody>
      </p:sp>
      <p:grpSp>
        <p:nvGrpSpPr>
          <p:cNvPr id="958" name="Google Shape;958;p24"/>
          <p:cNvGrpSpPr/>
          <p:nvPr/>
        </p:nvGrpSpPr>
        <p:grpSpPr>
          <a:xfrm>
            <a:off x="527050" y="7913149"/>
            <a:ext cx="18572784" cy="1397258"/>
            <a:chOff x="1060450" y="7777815"/>
            <a:chExt cx="18572784" cy="1397258"/>
          </a:xfrm>
        </p:grpSpPr>
        <p:sp>
          <p:nvSpPr>
            <p:cNvPr id="959" name="Google Shape;959;p24"/>
            <p:cNvSpPr txBox="1"/>
            <p:nvPr/>
          </p:nvSpPr>
          <p:spPr>
            <a:xfrm>
              <a:off x="1060450" y="7777815"/>
              <a:ext cx="18572784" cy="752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325" rIns="0" bIns="0" anchor="t" anchorCtr="0">
              <a:spAutoFit/>
            </a:bodyPr>
            <a:lstStyle/>
            <a:p>
              <a:pPr marL="1270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HU" sz="4800" b="1">
                  <a:solidFill>
                    <a:schemeClr val="lt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Tischler Márk</a:t>
              </a:r>
              <a:endParaRPr/>
            </a:p>
          </p:txBody>
        </p:sp>
        <p:pic>
          <p:nvPicPr>
            <p:cNvPr id="960" name="Google Shape;960;p24" descr="A black letter on a white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213094" y="8654960"/>
              <a:ext cx="3420140" cy="5201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 txBox="1"/>
          <p:nvPr/>
        </p:nvSpPr>
        <p:spPr>
          <a:xfrm>
            <a:off x="1034387" y="1541851"/>
            <a:ext cx="11093445" cy="6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 dirty="0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MIKOR BESZÉLHETÜNK GAMIFIKÁCIÓRÓL?</a:t>
            </a:r>
            <a:endParaRPr sz="3950" dirty="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13" name="Google Shape;313;p10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15" name="Google Shape;315;p10" descr="A blue sign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0;p1">
            <a:extLst>
              <a:ext uri="{FF2B5EF4-FFF2-40B4-BE49-F238E27FC236}">
                <a16:creationId xmlns:a16="http://schemas.microsoft.com/office/drawing/2014/main" id="{E4B06349-7562-FD66-4D84-2FB08264CDAB}"/>
              </a:ext>
            </a:extLst>
          </p:cNvPr>
          <p:cNvSpPr/>
          <p:nvPr/>
        </p:nvSpPr>
        <p:spPr>
          <a:xfrm>
            <a:off x="0" y="3113315"/>
            <a:ext cx="9781006" cy="1847571"/>
          </a:xfrm>
          <a:prstGeom prst="rect">
            <a:avLst/>
          </a:prstGeom>
          <a:solidFill>
            <a:schemeClr val="bg2">
              <a:lumMod val="60000"/>
              <a:lumOff val="40000"/>
              <a:alpha val="395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316" name="Google Shape;316;p10"/>
          <p:cNvSpPr txBox="1"/>
          <p:nvPr/>
        </p:nvSpPr>
        <p:spPr>
          <a:xfrm>
            <a:off x="2127743" y="3252291"/>
            <a:ext cx="718469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Ha </a:t>
            </a:r>
            <a:r>
              <a:rPr lang="en-HU" sz="32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pontokat</a:t>
            </a: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HU" sz="32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jelvényeket</a:t>
            </a: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 kapunk, </a:t>
            </a:r>
            <a:r>
              <a:rPr lang="en-HU" sz="32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toplistákra</a:t>
            </a: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 kerülhetünk fel.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200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(PBL: Points, Badges, Leaderboards)</a:t>
            </a:r>
            <a:endParaRPr lang="en-HU" sz="3200" i="0" u="none" strike="noStrike" dirty="0">
              <a:solidFill>
                <a:srgbClr val="0F2E4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8" name="Google Shape;318;p10" descr="A blue sign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10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320" name="Google Shape;320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50;p1">
            <a:extLst>
              <a:ext uri="{FF2B5EF4-FFF2-40B4-BE49-F238E27FC236}">
                <a16:creationId xmlns:a16="http://schemas.microsoft.com/office/drawing/2014/main" id="{81E99BD9-DF51-62B6-96F6-4EA1BE64F521}"/>
              </a:ext>
            </a:extLst>
          </p:cNvPr>
          <p:cNvSpPr/>
          <p:nvPr/>
        </p:nvSpPr>
        <p:spPr>
          <a:xfrm>
            <a:off x="0" y="5508771"/>
            <a:ext cx="9781005" cy="1847571"/>
          </a:xfrm>
          <a:prstGeom prst="rect">
            <a:avLst/>
          </a:prstGeom>
          <a:solidFill>
            <a:schemeClr val="bg2">
              <a:lumMod val="60000"/>
              <a:lumOff val="40000"/>
              <a:alpha val="395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4" name="Google Shape;316;p10">
            <a:extLst>
              <a:ext uri="{FF2B5EF4-FFF2-40B4-BE49-F238E27FC236}">
                <a16:creationId xmlns:a16="http://schemas.microsoft.com/office/drawing/2014/main" id="{D9D617DF-6625-E791-2C77-8ACBD48B8582}"/>
              </a:ext>
            </a:extLst>
          </p:cNvPr>
          <p:cNvSpPr txBox="1"/>
          <p:nvPr/>
        </p:nvSpPr>
        <p:spPr>
          <a:xfrm>
            <a:off x="2127742" y="5914797"/>
            <a:ext cx="718469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Ha van előre lefektetett </a:t>
            </a:r>
            <a:r>
              <a:rPr lang="en-HU" sz="32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szabályrendszer</a:t>
            </a: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, elérhető </a:t>
            </a:r>
            <a:r>
              <a:rPr lang="en-HU" sz="32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célok</a:t>
            </a: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5" name="Google Shape;50;p1">
            <a:extLst>
              <a:ext uri="{FF2B5EF4-FFF2-40B4-BE49-F238E27FC236}">
                <a16:creationId xmlns:a16="http://schemas.microsoft.com/office/drawing/2014/main" id="{C1AFFA79-8C60-23A9-1EC3-363E3E33AE35}"/>
              </a:ext>
            </a:extLst>
          </p:cNvPr>
          <p:cNvSpPr/>
          <p:nvPr/>
        </p:nvSpPr>
        <p:spPr>
          <a:xfrm>
            <a:off x="10323095" y="3113315"/>
            <a:ext cx="9781006" cy="1847571"/>
          </a:xfrm>
          <a:prstGeom prst="rect">
            <a:avLst/>
          </a:prstGeom>
          <a:solidFill>
            <a:schemeClr val="bg2">
              <a:lumMod val="60000"/>
              <a:lumOff val="40000"/>
              <a:alpha val="395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6" name="Google Shape;316;p10">
            <a:extLst>
              <a:ext uri="{FF2B5EF4-FFF2-40B4-BE49-F238E27FC236}">
                <a16:creationId xmlns:a16="http://schemas.microsoft.com/office/drawing/2014/main" id="{FB4444A4-DC3A-AC52-CE26-764FC14BBB95}"/>
              </a:ext>
            </a:extLst>
          </p:cNvPr>
          <p:cNvSpPr txBox="1"/>
          <p:nvPr/>
        </p:nvSpPr>
        <p:spPr>
          <a:xfrm>
            <a:off x="10789543" y="3498511"/>
            <a:ext cx="718681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Ha </a:t>
            </a:r>
            <a:r>
              <a:rPr lang="en-HU" sz="32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másokkal együtt</a:t>
            </a: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, közös célokért tehetünk valamit.</a:t>
            </a:r>
          </a:p>
        </p:txBody>
      </p:sp>
      <p:sp>
        <p:nvSpPr>
          <p:cNvPr id="7" name="Google Shape;50;p1">
            <a:extLst>
              <a:ext uri="{FF2B5EF4-FFF2-40B4-BE49-F238E27FC236}">
                <a16:creationId xmlns:a16="http://schemas.microsoft.com/office/drawing/2014/main" id="{DD97B823-008F-37AD-80F9-F1DF6078E974}"/>
              </a:ext>
            </a:extLst>
          </p:cNvPr>
          <p:cNvSpPr/>
          <p:nvPr/>
        </p:nvSpPr>
        <p:spPr>
          <a:xfrm>
            <a:off x="10323095" y="5508771"/>
            <a:ext cx="9781006" cy="1847571"/>
          </a:xfrm>
          <a:prstGeom prst="rect">
            <a:avLst/>
          </a:prstGeom>
          <a:solidFill>
            <a:schemeClr val="bg2">
              <a:lumMod val="60000"/>
              <a:lumOff val="40000"/>
              <a:alpha val="395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8" name="Google Shape;316;p10">
            <a:extLst>
              <a:ext uri="{FF2B5EF4-FFF2-40B4-BE49-F238E27FC236}">
                <a16:creationId xmlns:a16="http://schemas.microsoft.com/office/drawing/2014/main" id="{954D38E0-52E0-9E18-A813-70B656A2CF3A}"/>
              </a:ext>
            </a:extLst>
          </p:cNvPr>
          <p:cNvSpPr txBox="1"/>
          <p:nvPr/>
        </p:nvSpPr>
        <p:spPr>
          <a:xfrm>
            <a:off x="10789543" y="5647746"/>
            <a:ext cx="71868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Ha a cselekedeteink után, eredményességünk függvényében </a:t>
            </a:r>
            <a:r>
              <a:rPr lang="en-HU" sz="32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nyereményeket</a:t>
            </a: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 szerezhetünk.</a:t>
            </a:r>
          </a:p>
        </p:txBody>
      </p:sp>
      <p:sp>
        <p:nvSpPr>
          <p:cNvPr id="9" name="Google Shape;50;p1">
            <a:extLst>
              <a:ext uri="{FF2B5EF4-FFF2-40B4-BE49-F238E27FC236}">
                <a16:creationId xmlns:a16="http://schemas.microsoft.com/office/drawing/2014/main" id="{BD0EDCEF-87AD-62C3-4930-7736451358E7}"/>
              </a:ext>
            </a:extLst>
          </p:cNvPr>
          <p:cNvSpPr/>
          <p:nvPr/>
        </p:nvSpPr>
        <p:spPr>
          <a:xfrm>
            <a:off x="-1" y="7904227"/>
            <a:ext cx="9781006" cy="1847571"/>
          </a:xfrm>
          <a:prstGeom prst="rect">
            <a:avLst/>
          </a:prstGeom>
          <a:solidFill>
            <a:schemeClr val="bg2">
              <a:lumMod val="60000"/>
              <a:lumOff val="40000"/>
              <a:alpha val="395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10" name="Google Shape;316;p10">
            <a:extLst>
              <a:ext uri="{FF2B5EF4-FFF2-40B4-BE49-F238E27FC236}">
                <a16:creationId xmlns:a16="http://schemas.microsoft.com/office/drawing/2014/main" id="{AAD857CA-8CBD-8D38-33EE-8BBBD61F17EF}"/>
              </a:ext>
            </a:extLst>
          </p:cNvPr>
          <p:cNvSpPr txBox="1"/>
          <p:nvPr/>
        </p:nvSpPr>
        <p:spPr>
          <a:xfrm>
            <a:off x="2127742" y="8289423"/>
            <a:ext cx="71847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Ha valamilyen formában </a:t>
            </a:r>
            <a:r>
              <a:rPr lang="en-HU" sz="32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visszajelzéseket</a:t>
            </a: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 kaphatunk.</a:t>
            </a:r>
          </a:p>
        </p:txBody>
      </p:sp>
      <p:sp>
        <p:nvSpPr>
          <p:cNvPr id="11" name="Google Shape;50;p1">
            <a:extLst>
              <a:ext uri="{FF2B5EF4-FFF2-40B4-BE49-F238E27FC236}">
                <a16:creationId xmlns:a16="http://schemas.microsoft.com/office/drawing/2014/main" id="{4F4BA9F3-C150-B98E-B733-2AFE35EEC8E3}"/>
              </a:ext>
            </a:extLst>
          </p:cNvPr>
          <p:cNvSpPr/>
          <p:nvPr/>
        </p:nvSpPr>
        <p:spPr>
          <a:xfrm>
            <a:off x="10323095" y="7904227"/>
            <a:ext cx="9781006" cy="1847571"/>
          </a:xfrm>
          <a:prstGeom prst="rect">
            <a:avLst/>
          </a:prstGeom>
          <a:solidFill>
            <a:schemeClr val="bg2">
              <a:lumMod val="60000"/>
              <a:lumOff val="40000"/>
              <a:alpha val="395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12" name="Google Shape;316;p10">
            <a:extLst>
              <a:ext uri="{FF2B5EF4-FFF2-40B4-BE49-F238E27FC236}">
                <a16:creationId xmlns:a16="http://schemas.microsoft.com/office/drawing/2014/main" id="{50B516BA-B403-9BBA-26FF-E283618ABFCA}"/>
              </a:ext>
            </a:extLst>
          </p:cNvPr>
          <p:cNvSpPr txBox="1"/>
          <p:nvPr/>
        </p:nvSpPr>
        <p:spPr>
          <a:xfrm>
            <a:off x="10789541" y="8043202"/>
            <a:ext cx="718681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Ha az </a:t>
            </a:r>
            <a:r>
              <a:rPr lang="en-HU" sz="32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előrehaladás</a:t>
            </a: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 közben többnek érezzük magunkat, és akár ezt másoknak is </a:t>
            </a:r>
            <a:r>
              <a:rPr lang="en-HU" sz="3200" b="1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megmutathatjuk</a:t>
            </a:r>
            <a:r>
              <a:rPr lang="en-HU" sz="3200" i="0" u="none" strike="noStrike" dirty="0">
                <a:solidFill>
                  <a:srgbClr val="0F2E4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4F8F063-267D-A5AB-927F-FEAB962E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86" y="3335225"/>
            <a:ext cx="1440886" cy="14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8962133-7058-2A6F-10DC-E90F6570F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3" y="3287191"/>
            <a:ext cx="1253816" cy="149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8FBA89D-5B83-89C2-2387-32FFF4700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9" y="5758173"/>
            <a:ext cx="1382443" cy="138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A616777-3D9E-FDC6-AAA7-89F8F8A0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0" y="8043202"/>
            <a:ext cx="1264079" cy="157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5AA90660-33FF-372D-329B-9916DA1D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96" y="5654675"/>
            <a:ext cx="1482466" cy="150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C63208D1-6AB8-C112-E6E3-3A4D4D48C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803" y="8139454"/>
            <a:ext cx="1194637" cy="136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1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6" grpId="0"/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276F4A-1441-D44B-259E-4D1B0DE02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0;p1">
            <a:extLst>
              <a:ext uri="{FF2B5EF4-FFF2-40B4-BE49-F238E27FC236}">
                <a16:creationId xmlns:a16="http://schemas.microsoft.com/office/drawing/2014/main" id="{54AAADA5-AFDC-A650-971B-C8273D3ADEC8}"/>
              </a:ext>
            </a:extLst>
          </p:cNvPr>
          <p:cNvSpPr/>
          <p:nvPr/>
        </p:nvSpPr>
        <p:spPr>
          <a:xfrm>
            <a:off x="671" y="767564"/>
            <a:ext cx="6108019" cy="1847571"/>
          </a:xfrm>
          <a:prstGeom prst="rect">
            <a:avLst/>
          </a:prstGeom>
          <a:solidFill>
            <a:srgbClr val="17365D">
              <a:alpha val="7995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12" name="Google Shape;312;p10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PIANO STAIRCASE</a:t>
            </a:r>
            <a:endParaRPr sz="3950" dirty="0">
              <a:solidFill>
                <a:schemeClr val="bg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13" name="Google Shape;313;p10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15" name="Google Shape;315;p10" descr="A blue sign with white let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0" descr="A blue sign with white let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0;p1">
            <a:extLst>
              <a:ext uri="{FF2B5EF4-FFF2-40B4-BE49-F238E27FC236}">
                <a16:creationId xmlns:a16="http://schemas.microsoft.com/office/drawing/2014/main" id="{BE0B26A1-9FFB-3157-B7A7-B3B35B8C9D6E}"/>
              </a:ext>
            </a:extLst>
          </p:cNvPr>
          <p:cNvSpPr/>
          <p:nvPr/>
        </p:nvSpPr>
        <p:spPr>
          <a:xfrm>
            <a:off x="2255979" y="3500486"/>
            <a:ext cx="17848121" cy="1847571"/>
          </a:xfrm>
          <a:prstGeom prst="rect">
            <a:avLst/>
          </a:prstGeom>
          <a:solidFill>
            <a:srgbClr val="17365D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" name="Google Shape;316;p10">
            <a:extLst>
              <a:ext uri="{FF2B5EF4-FFF2-40B4-BE49-F238E27FC236}">
                <a16:creationId xmlns:a16="http://schemas.microsoft.com/office/drawing/2014/main" id="{F67E38F2-68F7-0DE1-6B4D-17E7B351E0F8}"/>
              </a:ext>
            </a:extLst>
          </p:cNvPr>
          <p:cNvSpPr txBox="1"/>
          <p:nvPr/>
        </p:nvSpPr>
        <p:spPr>
          <a:xfrm>
            <a:off x="2255979" y="3547129"/>
            <a:ext cx="1663555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hu-HU" sz="54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Rá tudjuk-e venni az embereket, hogy inkább a lépcsőt használják, h</a:t>
            </a:r>
            <a:r>
              <a:rPr lang="hu-H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az szórakoztatóbb?</a:t>
            </a:r>
            <a:endParaRPr lang="hu-HU" sz="5400" b="1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oogle Shape;50;p1">
            <a:extLst>
              <a:ext uri="{FF2B5EF4-FFF2-40B4-BE49-F238E27FC236}">
                <a16:creationId xmlns:a16="http://schemas.microsoft.com/office/drawing/2014/main" id="{ACC8CDA6-3160-D3BE-7209-D453E264E135}"/>
              </a:ext>
            </a:extLst>
          </p:cNvPr>
          <p:cNvSpPr/>
          <p:nvPr/>
        </p:nvSpPr>
        <p:spPr>
          <a:xfrm>
            <a:off x="8013032" y="5742118"/>
            <a:ext cx="12091068" cy="1847571"/>
          </a:xfrm>
          <a:prstGeom prst="rect">
            <a:avLst/>
          </a:prstGeom>
          <a:solidFill>
            <a:srgbClr val="17365D">
              <a:alpha val="8029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" name="Google Shape;316;p10">
            <a:extLst>
              <a:ext uri="{FF2B5EF4-FFF2-40B4-BE49-F238E27FC236}">
                <a16:creationId xmlns:a16="http://schemas.microsoft.com/office/drawing/2014/main" id="{C5E2E1FA-589D-8EBE-B760-45C70BFF35DC}"/>
              </a:ext>
            </a:extLst>
          </p:cNvPr>
          <p:cNvSpPr txBox="1"/>
          <p:nvPr/>
        </p:nvSpPr>
        <p:spPr>
          <a:xfrm>
            <a:off x="7243011" y="5788761"/>
            <a:ext cx="1164852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hu-HU" sz="54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66%-kal többen használták a lépcsőt, mint a játék előtt.</a:t>
            </a:r>
          </a:p>
        </p:txBody>
      </p:sp>
    </p:spTree>
    <p:extLst>
      <p:ext uri="{BB962C8B-B14F-4D97-AF65-F5344CB8AC3E}">
        <p14:creationId xmlns:p14="http://schemas.microsoft.com/office/powerpoint/2010/main" val="36359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DN media">
            <a:extLst>
              <a:ext uri="{FF2B5EF4-FFF2-40B4-BE49-F238E27FC236}">
                <a16:creationId xmlns:a16="http://schemas.microsoft.com/office/drawing/2014/main" id="{3A992DAC-5FF8-50DF-F610-98F034EB5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0;p1">
            <a:extLst>
              <a:ext uri="{FF2B5EF4-FFF2-40B4-BE49-F238E27FC236}">
                <a16:creationId xmlns:a16="http://schemas.microsoft.com/office/drawing/2014/main" id="{54AAADA5-AFDC-A650-971B-C8273D3ADEC8}"/>
              </a:ext>
            </a:extLst>
          </p:cNvPr>
          <p:cNvSpPr/>
          <p:nvPr/>
        </p:nvSpPr>
        <p:spPr>
          <a:xfrm>
            <a:off x="671" y="767564"/>
            <a:ext cx="7599934" cy="1847571"/>
          </a:xfrm>
          <a:prstGeom prst="rect">
            <a:avLst/>
          </a:prstGeom>
          <a:solidFill>
            <a:srgbClr val="17365D">
              <a:alpha val="7995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12" name="Google Shape;312;p10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SPEED CAMERA LOTTERY</a:t>
            </a:r>
            <a:endParaRPr sz="3950" dirty="0">
              <a:solidFill>
                <a:schemeClr val="bg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13" name="Google Shape;313;p10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15" name="Google Shape;315;p10" descr="A blue sign with white let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0" descr="A blue sign with white let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0;p1">
            <a:extLst>
              <a:ext uri="{FF2B5EF4-FFF2-40B4-BE49-F238E27FC236}">
                <a16:creationId xmlns:a16="http://schemas.microsoft.com/office/drawing/2014/main" id="{BE0B26A1-9FFB-3157-B7A7-B3B35B8C9D6E}"/>
              </a:ext>
            </a:extLst>
          </p:cNvPr>
          <p:cNvSpPr/>
          <p:nvPr/>
        </p:nvSpPr>
        <p:spPr>
          <a:xfrm>
            <a:off x="2108247" y="3500486"/>
            <a:ext cx="17995853" cy="1847571"/>
          </a:xfrm>
          <a:prstGeom prst="rect">
            <a:avLst/>
          </a:prstGeom>
          <a:solidFill>
            <a:srgbClr val="17365D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" name="Google Shape;316;p10">
            <a:extLst>
              <a:ext uri="{FF2B5EF4-FFF2-40B4-BE49-F238E27FC236}">
                <a16:creationId xmlns:a16="http://schemas.microsoft.com/office/drawing/2014/main" id="{F67E38F2-68F7-0DE1-6B4D-17E7B351E0F8}"/>
              </a:ext>
            </a:extLst>
          </p:cNvPr>
          <p:cNvSpPr txBox="1"/>
          <p:nvPr/>
        </p:nvSpPr>
        <p:spPr>
          <a:xfrm>
            <a:off x="625643" y="3547129"/>
            <a:ext cx="1826589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hu-HU" sz="54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Rá tudjuk-e venni az embereket, hogy </a:t>
            </a:r>
            <a:r>
              <a:rPr lang="hu-H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jobban betartsák a szabályokat, ha azzal nyerhetnek?</a:t>
            </a:r>
            <a:endParaRPr lang="hu-HU" sz="5400" b="1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oogle Shape;50;p1">
            <a:extLst>
              <a:ext uri="{FF2B5EF4-FFF2-40B4-BE49-F238E27FC236}">
                <a16:creationId xmlns:a16="http://schemas.microsoft.com/office/drawing/2014/main" id="{ACC8CDA6-3160-D3BE-7209-D453E264E135}"/>
              </a:ext>
            </a:extLst>
          </p:cNvPr>
          <p:cNvSpPr/>
          <p:nvPr/>
        </p:nvSpPr>
        <p:spPr>
          <a:xfrm>
            <a:off x="7600604" y="5742118"/>
            <a:ext cx="12503495" cy="1847571"/>
          </a:xfrm>
          <a:prstGeom prst="rect">
            <a:avLst/>
          </a:prstGeom>
          <a:solidFill>
            <a:srgbClr val="17365D">
              <a:alpha val="8029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" name="Google Shape;316;p10">
            <a:extLst>
              <a:ext uri="{FF2B5EF4-FFF2-40B4-BE49-F238E27FC236}">
                <a16:creationId xmlns:a16="http://schemas.microsoft.com/office/drawing/2014/main" id="{C5E2E1FA-589D-8EBE-B760-45C70BFF35DC}"/>
              </a:ext>
            </a:extLst>
          </p:cNvPr>
          <p:cNvSpPr txBox="1"/>
          <p:nvPr/>
        </p:nvSpPr>
        <p:spPr>
          <a:xfrm>
            <a:off x="7243011" y="5788761"/>
            <a:ext cx="1164852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hu-H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Előtte átlagsebesség: 32 km/</a:t>
            </a:r>
            <a:r>
              <a:rPr lang="hu-HU" sz="5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endParaRPr lang="hu-HU" sz="5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hu-HU" sz="54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Közben átlagsebesség 25 km/</a:t>
            </a:r>
            <a:r>
              <a:rPr lang="hu-HU" sz="5400" b="1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endParaRPr lang="hu-HU" sz="5400" b="1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Google Shape;50;p1">
            <a:extLst>
              <a:ext uri="{FF2B5EF4-FFF2-40B4-BE49-F238E27FC236}">
                <a16:creationId xmlns:a16="http://schemas.microsoft.com/office/drawing/2014/main" id="{E0B6727B-BB0B-365F-598E-91480A805790}"/>
              </a:ext>
            </a:extLst>
          </p:cNvPr>
          <p:cNvSpPr/>
          <p:nvPr/>
        </p:nvSpPr>
        <p:spPr>
          <a:xfrm>
            <a:off x="4114801" y="7983750"/>
            <a:ext cx="15989300" cy="1847571"/>
          </a:xfrm>
          <a:prstGeom prst="rect">
            <a:avLst/>
          </a:prstGeom>
          <a:solidFill>
            <a:srgbClr val="17365D">
              <a:alpha val="8029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9" name="Google Shape;316;p10">
            <a:extLst>
              <a:ext uri="{FF2B5EF4-FFF2-40B4-BE49-F238E27FC236}">
                <a16:creationId xmlns:a16="http://schemas.microsoft.com/office/drawing/2014/main" id="{35762C10-5947-74E9-7C24-B7B92BE8FD15}"/>
              </a:ext>
            </a:extLst>
          </p:cNvPr>
          <p:cNvSpPr txBox="1"/>
          <p:nvPr/>
        </p:nvSpPr>
        <p:spPr>
          <a:xfrm>
            <a:off x="4379496" y="8030393"/>
            <a:ext cx="1451204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hu-H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4%-</a:t>
            </a:r>
            <a:r>
              <a:rPr lang="hu-HU" sz="5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ról</a:t>
            </a:r>
            <a:r>
              <a:rPr lang="hu-H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12,9%-</a:t>
            </a:r>
            <a:r>
              <a:rPr lang="hu-HU" sz="5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hu-H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növekedett</a:t>
            </a:r>
            <a:br>
              <a:rPr lang="hu-H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hu-H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Volkswagen piaci részesedése (2010 H1).</a:t>
            </a:r>
          </a:p>
        </p:txBody>
      </p:sp>
    </p:spTree>
    <p:extLst>
      <p:ext uri="{BB962C8B-B14F-4D97-AF65-F5344CB8AC3E}">
        <p14:creationId xmlns:p14="http://schemas.microsoft.com/office/powerpoint/2010/main" val="416713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 animBg="1"/>
      <p:bldP spid="7" grpId="0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BEDB9F3B-76D6-7120-77A8-15A22013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0;p1">
            <a:extLst>
              <a:ext uri="{FF2B5EF4-FFF2-40B4-BE49-F238E27FC236}">
                <a16:creationId xmlns:a16="http://schemas.microsoft.com/office/drawing/2014/main" id="{54AAADA5-AFDC-A650-971B-C8273D3ADEC8}"/>
              </a:ext>
            </a:extLst>
          </p:cNvPr>
          <p:cNvSpPr/>
          <p:nvPr/>
        </p:nvSpPr>
        <p:spPr>
          <a:xfrm>
            <a:off x="671" y="767564"/>
            <a:ext cx="7599934" cy="1847571"/>
          </a:xfrm>
          <a:prstGeom prst="rect">
            <a:avLst/>
          </a:prstGeom>
          <a:solidFill>
            <a:srgbClr val="17365D">
              <a:alpha val="7995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12" name="Google Shape;312;p10"/>
          <p:cNvSpPr txBox="1"/>
          <p:nvPr/>
        </p:nvSpPr>
        <p:spPr>
          <a:xfrm>
            <a:off x="1034388" y="1541851"/>
            <a:ext cx="4837023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MICROSOFT LQG</a:t>
            </a:r>
            <a:endParaRPr sz="3950" dirty="0">
              <a:solidFill>
                <a:schemeClr val="bg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13" name="Google Shape;313;p10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15" name="Google Shape;315;p10" descr="A blue sign with white let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0" descr="A blue sign with white let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0;p1">
            <a:extLst>
              <a:ext uri="{FF2B5EF4-FFF2-40B4-BE49-F238E27FC236}">
                <a16:creationId xmlns:a16="http://schemas.microsoft.com/office/drawing/2014/main" id="{BE0B26A1-9FFB-3157-B7A7-B3B35B8C9D6E}"/>
              </a:ext>
            </a:extLst>
          </p:cNvPr>
          <p:cNvSpPr/>
          <p:nvPr/>
        </p:nvSpPr>
        <p:spPr>
          <a:xfrm>
            <a:off x="4403558" y="3500486"/>
            <a:ext cx="15700542" cy="1847571"/>
          </a:xfrm>
          <a:prstGeom prst="rect">
            <a:avLst/>
          </a:prstGeom>
          <a:solidFill>
            <a:srgbClr val="17365D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" name="Google Shape;316;p10">
            <a:extLst>
              <a:ext uri="{FF2B5EF4-FFF2-40B4-BE49-F238E27FC236}">
                <a16:creationId xmlns:a16="http://schemas.microsoft.com/office/drawing/2014/main" id="{F67E38F2-68F7-0DE1-6B4D-17E7B351E0F8}"/>
              </a:ext>
            </a:extLst>
          </p:cNvPr>
          <p:cNvSpPr txBox="1"/>
          <p:nvPr/>
        </p:nvSpPr>
        <p:spPr>
          <a:xfrm>
            <a:off x="4403558" y="3547129"/>
            <a:ext cx="1448797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hu-HU" sz="54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Hogyan adhatnánk ki minél pontosabb fordításokat az egyes lokális verziókra?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EC349EDC-9763-82FD-08DA-96155C05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27" y="6644869"/>
            <a:ext cx="6351788" cy="327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0;p1">
            <a:extLst>
              <a:ext uri="{FF2B5EF4-FFF2-40B4-BE49-F238E27FC236}">
                <a16:creationId xmlns:a16="http://schemas.microsoft.com/office/drawing/2014/main" id="{ACC8CDA6-3160-D3BE-7209-D453E264E135}"/>
              </a:ext>
            </a:extLst>
          </p:cNvPr>
          <p:cNvSpPr/>
          <p:nvPr/>
        </p:nvSpPr>
        <p:spPr>
          <a:xfrm>
            <a:off x="8734926" y="5742118"/>
            <a:ext cx="11369173" cy="1847571"/>
          </a:xfrm>
          <a:prstGeom prst="rect">
            <a:avLst/>
          </a:prstGeom>
          <a:solidFill>
            <a:srgbClr val="17365D">
              <a:alpha val="8029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" name="Google Shape;316;p10">
            <a:extLst>
              <a:ext uri="{FF2B5EF4-FFF2-40B4-BE49-F238E27FC236}">
                <a16:creationId xmlns:a16="http://schemas.microsoft.com/office/drawing/2014/main" id="{C5E2E1FA-589D-8EBE-B760-45C70BFF35DC}"/>
              </a:ext>
            </a:extLst>
          </p:cNvPr>
          <p:cNvSpPr txBox="1"/>
          <p:nvPr/>
        </p:nvSpPr>
        <p:spPr>
          <a:xfrm>
            <a:off x="8734926" y="5788761"/>
            <a:ext cx="1015661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hu-HU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4.500 dolgozó részvételével,</a:t>
            </a:r>
          </a:p>
          <a:p>
            <a:pPr algn="r"/>
            <a:r>
              <a:rPr lang="hu-HU" sz="54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500.000 képernyő javítása.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8B164F9-B422-4E9F-819A-B5C8DEE1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75" y="410341"/>
            <a:ext cx="6403688" cy="267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4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 dirty="0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VÉGSŐ CÉL</a:t>
            </a:r>
            <a:endParaRPr sz="3950" dirty="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13" name="Google Shape;313;p10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10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15" name="Google Shape;315;p10" descr="A blue sign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0"/>
          <p:cNvSpPr txBox="1"/>
          <p:nvPr/>
        </p:nvSpPr>
        <p:spPr>
          <a:xfrm>
            <a:off x="1734271" y="3627919"/>
            <a:ext cx="16635557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hu-HU" sz="8000" dirty="0">
                <a:solidFill>
                  <a:srgbClr val="0F2E4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Segítjük a felhasználókat,</a:t>
            </a:r>
          </a:p>
          <a:p>
            <a:pPr algn="ctr"/>
            <a:r>
              <a:rPr lang="hu-HU" sz="8000" dirty="0">
                <a:solidFill>
                  <a:srgbClr val="0F2E4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hogy elérhessék a </a:t>
            </a:r>
            <a:r>
              <a:rPr lang="hu-HU" sz="8000" b="1" dirty="0">
                <a:solidFill>
                  <a:srgbClr val="0F2E4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saját céljaikat</a:t>
            </a:r>
            <a:r>
              <a:rPr lang="hu-HU" sz="8000" dirty="0">
                <a:solidFill>
                  <a:srgbClr val="0F2E4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318" name="Google Shape;318;p10" descr="A blue sign with white lette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10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320" name="Google Shape;320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86804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"/>
          <p:cNvSpPr/>
          <p:nvPr/>
        </p:nvSpPr>
        <p:spPr>
          <a:xfrm rot="10800000">
            <a:off x="10399537" y="6958816"/>
            <a:ext cx="7793661" cy="3276798"/>
          </a:xfrm>
          <a:prstGeom prst="rect">
            <a:avLst/>
          </a:prstGeom>
          <a:gradFill>
            <a:gsLst>
              <a:gs pos="0">
                <a:srgbClr val="FFD3AB"/>
              </a:gs>
              <a:gs pos="50000">
                <a:srgbClr val="FFE2CA"/>
              </a:gs>
              <a:gs pos="100000">
                <a:srgbClr val="FFF0E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2043794" y="6957881"/>
            <a:ext cx="7790629" cy="3276798"/>
          </a:xfrm>
          <a:prstGeom prst="rect">
            <a:avLst/>
          </a:prstGeom>
          <a:gradFill>
            <a:gsLst>
              <a:gs pos="0">
                <a:srgbClr val="B4C999"/>
              </a:gs>
              <a:gs pos="50000">
                <a:srgbClr val="D0DCC0"/>
              </a:gs>
              <a:gs pos="100000">
                <a:srgbClr val="E7EDE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8" name="Google Shape;338;p11"/>
          <p:cNvSpPr/>
          <p:nvPr/>
        </p:nvSpPr>
        <p:spPr>
          <a:xfrm rot="10800000">
            <a:off x="10399537" y="2981460"/>
            <a:ext cx="7793661" cy="3276798"/>
          </a:xfrm>
          <a:prstGeom prst="rect">
            <a:avLst/>
          </a:prstGeom>
          <a:gradFill>
            <a:gsLst>
              <a:gs pos="0">
                <a:srgbClr val="94B7F6"/>
              </a:gs>
              <a:gs pos="50000">
                <a:srgbClr val="BED1F7"/>
              </a:gs>
              <a:gs pos="100000">
                <a:srgbClr val="DEE8F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2054082" y="2981460"/>
            <a:ext cx="7790629" cy="3276798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40" name="Google Shape;340;p11"/>
          <p:cNvSpPr txBox="1">
            <a:spLocks noGrp="1"/>
          </p:cNvSpPr>
          <p:nvPr>
            <p:ph type="body" idx="1"/>
          </p:nvPr>
        </p:nvSpPr>
        <p:spPr>
          <a:xfrm>
            <a:off x="984250" y="3171209"/>
            <a:ext cx="18035324" cy="208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800">
                <a:latin typeface="Open Sans"/>
                <a:ea typeface="Open Sans"/>
                <a:cs typeface="Open Sans"/>
                <a:sym typeface="Open Sans"/>
              </a:rPr>
            </a:b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endParaRPr/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br>
              <a:rPr lang="en-HU"/>
            </a:br>
            <a:endParaRPr/>
          </a:p>
        </p:txBody>
      </p:sp>
      <p:pic>
        <p:nvPicPr>
          <p:cNvPr id="341" name="Google Shape;341;p11" descr="A person holding a micro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7503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1" descr="A group of people sitting at compu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043794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1" descr="A person looking at a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051050" y="2788824"/>
            <a:ext cx="3215694" cy="3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1"/>
          <p:cNvSpPr txBox="1"/>
          <p:nvPr/>
        </p:nvSpPr>
        <p:spPr>
          <a:xfrm>
            <a:off x="5266746" y="2979406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VERSENGŐ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5" name="Google Shape;345;p11"/>
          <p:cNvSpPr txBox="1"/>
          <p:nvPr/>
        </p:nvSpPr>
        <p:spPr>
          <a:xfrm>
            <a:off x="10411088" y="2956962"/>
            <a:ext cx="5126678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EREDMÉNYKÖZPONTÚ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6" name="Google Shape;346;p11"/>
          <p:cNvSpPr txBox="1"/>
          <p:nvPr/>
        </p:nvSpPr>
        <p:spPr>
          <a:xfrm>
            <a:off x="5232295" y="6947107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KAPCSOLATÉPÍTŐ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7" name="Google Shape;347;p11"/>
          <p:cNvSpPr txBox="1"/>
          <p:nvPr/>
        </p:nvSpPr>
        <p:spPr>
          <a:xfrm>
            <a:off x="10426731" y="6947106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FELFEDEZŐ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348" name="Google Shape;348;p11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BARTLE-FÉLE JÁTÉKOSTÍPUSOK</a:t>
            </a:r>
            <a:endParaRPr sz="395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49" name="Google Shape;349;p11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51" name="Google Shape;351;p11" descr="A blue sign with white letter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1" descr="A gold trophy with a purple and blue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77504" y="2792787"/>
            <a:ext cx="3215694" cy="34714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11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354" name="Google Shape;354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6" name="Google Shape;366;p11"/>
          <p:cNvGrpSpPr/>
          <p:nvPr/>
        </p:nvGrpSpPr>
        <p:grpSpPr>
          <a:xfrm>
            <a:off x="17873800" y="1194428"/>
            <a:ext cx="1018453" cy="944218"/>
            <a:chOff x="17873800" y="1194428"/>
            <a:chExt cx="1018453" cy="944218"/>
          </a:xfrm>
        </p:grpSpPr>
        <p:pic>
          <p:nvPicPr>
            <p:cNvPr id="367" name="Google Shape;367;p1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160533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1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733997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1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7873800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1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447266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1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733997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1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60533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1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7873800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1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8447266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8160533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1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7873800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1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8733997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1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8447266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"/>
          <p:cNvSpPr/>
          <p:nvPr/>
        </p:nvSpPr>
        <p:spPr>
          <a:xfrm rot="10800000">
            <a:off x="10399537" y="6958816"/>
            <a:ext cx="7793661" cy="3276798"/>
          </a:xfrm>
          <a:prstGeom prst="rect">
            <a:avLst/>
          </a:prstGeom>
          <a:gradFill>
            <a:gsLst>
              <a:gs pos="0">
                <a:srgbClr val="FFD3AB"/>
              </a:gs>
              <a:gs pos="50000">
                <a:srgbClr val="FFE2CA"/>
              </a:gs>
              <a:gs pos="100000">
                <a:srgbClr val="FFF0E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4" name="Google Shape;384;p12"/>
          <p:cNvSpPr/>
          <p:nvPr/>
        </p:nvSpPr>
        <p:spPr>
          <a:xfrm>
            <a:off x="2043794" y="6957881"/>
            <a:ext cx="7790629" cy="3276798"/>
          </a:xfrm>
          <a:prstGeom prst="rect">
            <a:avLst/>
          </a:prstGeom>
          <a:gradFill>
            <a:gsLst>
              <a:gs pos="0">
                <a:srgbClr val="B4C999"/>
              </a:gs>
              <a:gs pos="50000">
                <a:srgbClr val="D0DCC0"/>
              </a:gs>
              <a:gs pos="100000">
                <a:srgbClr val="E7EDE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5" name="Google Shape;385;p12"/>
          <p:cNvSpPr/>
          <p:nvPr/>
        </p:nvSpPr>
        <p:spPr>
          <a:xfrm rot="10800000">
            <a:off x="10399537" y="2981460"/>
            <a:ext cx="7793661" cy="3276798"/>
          </a:xfrm>
          <a:prstGeom prst="rect">
            <a:avLst/>
          </a:prstGeom>
          <a:gradFill>
            <a:gsLst>
              <a:gs pos="0">
                <a:srgbClr val="94B7F6"/>
              </a:gs>
              <a:gs pos="50000">
                <a:srgbClr val="BED1F7"/>
              </a:gs>
              <a:gs pos="100000">
                <a:srgbClr val="DEE8F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6" name="Google Shape;386;p12"/>
          <p:cNvSpPr/>
          <p:nvPr/>
        </p:nvSpPr>
        <p:spPr>
          <a:xfrm>
            <a:off x="2054082" y="2981460"/>
            <a:ext cx="7790629" cy="3276798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87" name="Google Shape;387;p12"/>
          <p:cNvSpPr txBox="1">
            <a:spLocks noGrp="1"/>
          </p:cNvSpPr>
          <p:nvPr>
            <p:ph type="body" idx="1"/>
          </p:nvPr>
        </p:nvSpPr>
        <p:spPr>
          <a:xfrm>
            <a:off x="984250" y="3171209"/>
            <a:ext cx="18035324" cy="208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HU" sz="2800">
                <a:latin typeface="Open Sans"/>
                <a:ea typeface="Open Sans"/>
                <a:cs typeface="Open Sans"/>
                <a:sym typeface="Open Sans"/>
              </a:rPr>
            </a:b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endParaRPr/>
          </a:p>
          <a:p>
            <a:pPr marL="12700" marR="5080" lvl="0" indent="0" algn="l" rtl="0">
              <a:lnSpc>
                <a:spcPct val="113500"/>
              </a:lnSpc>
              <a:spcBef>
                <a:spcPts val="95"/>
              </a:spcBef>
              <a:spcAft>
                <a:spcPts val="0"/>
              </a:spcAft>
              <a:buNone/>
            </a:pPr>
            <a:br>
              <a:rPr lang="en-HU"/>
            </a:br>
            <a:endParaRPr/>
          </a:p>
        </p:txBody>
      </p:sp>
      <p:pic>
        <p:nvPicPr>
          <p:cNvPr id="388" name="Google Shape;388;p12" descr="A person holding a micro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7503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2" descr="A group of people sitting at compute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043794" y="6763191"/>
            <a:ext cx="3215694" cy="347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2" descr="A person looking at a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051050" y="2788824"/>
            <a:ext cx="3215694" cy="347148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2"/>
          <p:cNvSpPr txBox="1"/>
          <p:nvPr/>
        </p:nvSpPr>
        <p:spPr>
          <a:xfrm>
            <a:off x="5266746" y="2979406"/>
            <a:ext cx="45779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VERSENGŐ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“Aranyapám, </a:t>
            </a:r>
            <a:r>
              <a:rPr lang="en-HU" sz="24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kihívlak</a:t>
            </a:r>
            <a:r>
              <a:rPr lang="en-HU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 majd egy csocsóra, csak előbb megkeresem az összes QR-kódot, én akarok lenni az első.”</a:t>
            </a:r>
            <a:endParaRPr sz="1800"/>
          </a:p>
        </p:txBody>
      </p:sp>
      <p:sp>
        <p:nvSpPr>
          <p:cNvPr id="392" name="Google Shape;392;p12"/>
          <p:cNvSpPr txBox="1"/>
          <p:nvPr/>
        </p:nvSpPr>
        <p:spPr>
          <a:xfrm>
            <a:off x="10411088" y="2956962"/>
            <a:ext cx="5126678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EREDMÉNYKÖZPONTÚ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12"/>
          <p:cNvSpPr txBox="1"/>
          <p:nvPr/>
        </p:nvSpPr>
        <p:spPr>
          <a:xfrm>
            <a:off x="5232295" y="6947107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KAPCSOLATÉPÍTŐ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4" name="Google Shape;394;p12"/>
          <p:cNvSpPr txBox="1"/>
          <p:nvPr/>
        </p:nvSpPr>
        <p:spPr>
          <a:xfrm>
            <a:off x="10426731" y="6947106"/>
            <a:ext cx="457796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000" b="1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FELFEDEZŐ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395" name="Google Shape;395;p12"/>
          <p:cNvSpPr txBox="1"/>
          <p:nvPr/>
        </p:nvSpPr>
        <p:spPr>
          <a:xfrm>
            <a:off x="1034388" y="1541851"/>
            <a:ext cx="8027062" cy="62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U" sz="3950" b="1">
                <a:solidFill>
                  <a:srgbClr val="0F2E4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BARTLE-FÉLE JÁTÉKOSTÍPUSOK</a:t>
            </a:r>
            <a:endParaRPr sz="395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96" name="Google Shape;396;p12"/>
          <p:cNvSpPr txBox="1"/>
          <p:nvPr/>
        </p:nvSpPr>
        <p:spPr>
          <a:xfrm>
            <a:off x="1034388" y="945856"/>
            <a:ext cx="3683662" cy="4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U" sz="2950" dirty="0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GAMIFIKÁCIÓ</a:t>
            </a:r>
            <a:endParaRPr sz="295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7" name="Google Shape;397;p12"/>
          <p:cNvSpPr/>
          <p:nvPr/>
        </p:nvSpPr>
        <p:spPr>
          <a:xfrm>
            <a:off x="1034388" y="2281015"/>
            <a:ext cx="1340485" cy="90805"/>
          </a:xfrm>
          <a:custGeom>
            <a:avLst/>
            <a:gdLst/>
            <a:ahLst/>
            <a:cxnLst/>
            <a:rect l="l" t="t" r="r" b="b"/>
            <a:pathLst>
              <a:path w="1340485" h="90805" extrusionOk="0">
                <a:moveTo>
                  <a:pt x="1340273" y="0"/>
                </a:moveTo>
                <a:lnTo>
                  <a:pt x="0" y="0"/>
                </a:lnTo>
                <a:lnTo>
                  <a:pt x="0" y="90426"/>
                </a:lnTo>
                <a:lnTo>
                  <a:pt x="1340273" y="90426"/>
                </a:lnTo>
                <a:lnTo>
                  <a:pt x="1340273" y="0"/>
                </a:lnTo>
                <a:close/>
              </a:path>
            </a:pathLst>
          </a:custGeom>
          <a:solidFill>
            <a:srgbClr val="99C7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98" name="Google Shape;398;p12" descr="A blue sign with white letter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15050" y="10354023"/>
            <a:ext cx="711200" cy="48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2" descr="A gold trophy with a purple and blue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77504" y="2792787"/>
            <a:ext cx="3215694" cy="34714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12"/>
          <p:cNvGrpSpPr/>
          <p:nvPr/>
        </p:nvGrpSpPr>
        <p:grpSpPr>
          <a:xfrm>
            <a:off x="834959" y="10410320"/>
            <a:ext cx="1739341" cy="369658"/>
            <a:chOff x="1046104" y="9816478"/>
            <a:chExt cx="2093789" cy="444988"/>
          </a:xfrm>
        </p:grpSpPr>
        <p:pic>
          <p:nvPicPr>
            <p:cNvPr id="401" name="Google Shape;401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4610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4610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1248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248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1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7886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1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7886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29294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29294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95675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95675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62056" y="9816478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62056" y="10103210"/>
              <a:ext cx="177837" cy="158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3" name="Google Shape;413;p12"/>
          <p:cNvGrpSpPr/>
          <p:nvPr/>
        </p:nvGrpSpPr>
        <p:grpSpPr>
          <a:xfrm>
            <a:off x="17873800" y="1194428"/>
            <a:ext cx="1018453" cy="944218"/>
            <a:chOff x="17873800" y="1194428"/>
            <a:chExt cx="1018453" cy="944218"/>
          </a:xfrm>
        </p:grpSpPr>
        <p:pic>
          <p:nvPicPr>
            <p:cNvPr id="414" name="Google Shape;414;p1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160533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1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8733997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1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7873800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1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447266" y="157761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733997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1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8160533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1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7873800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1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8447266" y="1194428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1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8160533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1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7873800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1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8733997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1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8447266" y="1960809"/>
              <a:ext cx="158256" cy="1778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4308</TotalTime>
  <Words>695</Words>
  <Application>Microsoft Macintosh PowerPoint</Application>
  <PresentationFormat>Custom</PresentationFormat>
  <Paragraphs>231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Open Sans ExtraBold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Márk Tischler</cp:lastModifiedBy>
  <cp:revision>4</cp:revision>
  <dcterms:created xsi:type="dcterms:W3CDTF">2024-03-05T14:45:37Z</dcterms:created>
  <dcterms:modified xsi:type="dcterms:W3CDTF">2024-05-26T13:25:23Z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2024-02-20T00:00:00Z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2024-03-05T00:00:00Z</vt:filetime>
  </property>
  <property fmtid="{D5CDD505-2E9C-101B-9397-08002B2CF9AE}" pid="5" name="Producer">
    <vt:lpwstr>Adobe PDF Library 17.0</vt:lpwstr>
  </property>
</Properties>
</file>